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80" r:id="rId3"/>
    <p:sldId id="268" r:id="rId4"/>
    <p:sldId id="276" r:id="rId5"/>
    <p:sldId id="277" r:id="rId6"/>
    <p:sldId id="270" r:id="rId7"/>
    <p:sldId id="282" r:id="rId8"/>
    <p:sldId id="283" r:id="rId9"/>
    <p:sldId id="284" r:id="rId10"/>
    <p:sldId id="286" r:id="rId11"/>
    <p:sldId id="285" r:id="rId12"/>
    <p:sldId id="267" r:id="rId13"/>
    <p:sldId id="257" r:id="rId14"/>
    <p:sldId id="269"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0" autoAdjust="0"/>
    <p:restoredTop sz="94660"/>
  </p:normalViewPr>
  <p:slideViewPr>
    <p:cSldViewPr snapToGrid="0">
      <p:cViewPr varScale="1">
        <p:scale>
          <a:sx n="85" d="100"/>
          <a:sy n="85" d="100"/>
        </p:scale>
        <p:origin x="3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github\Ksimulation\docs\&#12463;&#12525;&#12473;&#12488;&#12540;&#12463;&#12487;&#12540;&#1247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github\Ksimulation\docs\&#12463;&#12525;&#12473;&#12488;&#12540;&#12463;&#12487;&#12540;&#12479;.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2mm</a:t>
            </a:r>
            <a:r>
              <a:rPr lang="ja-JP" altLang="ja-JP" sz="1400" b="0" i="0" u="none" strike="noStrike" baseline="0">
                <a:effectLst/>
              </a:rPr>
              <a:t>（周期）</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6298537209751701"/>
          <c:y val="0.14081886159919554"/>
          <c:w val="0.78903807444987462"/>
          <c:h val="0.6212534337127199"/>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1"/>
            <c:trendlineLbl>
              <c:layout>
                <c:manualLayout>
                  <c:x val="-6.6783464566929129E-2"/>
                  <c:y val="0.24252369495479731"/>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trendlineLbl>
          </c:trendline>
          <c:xVal>
            <c:numRef>
              <c:f>Sheet1!$C$32:$C$34</c:f>
              <c:numCache>
                <c:formatCode>General</c:formatCode>
                <c:ptCount val="3"/>
                <c:pt idx="0">
                  <c:v>0.38759689922480617</c:v>
                </c:pt>
                <c:pt idx="1">
                  <c:v>7.6923076923076927E-2</c:v>
                </c:pt>
                <c:pt idx="2">
                  <c:v>1.2626262626262626E-2</c:v>
                </c:pt>
              </c:numCache>
            </c:numRef>
          </c:xVal>
          <c:yVal>
            <c:numRef>
              <c:f>Sheet1!$F$32:$F$34</c:f>
              <c:numCache>
                <c:formatCode>General</c:formatCode>
                <c:ptCount val="3"/>
                <c:pt idx="0">
                  <c:v>0.16470588235294117</c:v>
                </c:pt>
                <c:pt idx="1">
                  <c:v>0.2031413612565445</c:v>
                </c:pt>
                <c:pt idx="2">
                  <c:v>0.10909090909090909</c:v>
                </c:pt>
              </c:numCache>
            </c:numRef>
          </c:yVal>
          <c:smooth val="0"/>
          <c:extLst>
            <c:ext xmlns:c16="http://schemas.microsoft.com/office/drawing/2014/chart" uri="{C3380CC4-5D6E-409C-BE32-E72D297353CC}">
              <c16:uniqueId val="{00000001-B18A-4564-93B7-61A31C7AFECC}"/>
            </c:ext>
          </c:extLst>
        </c:ser>
        <c:dLbls>
          <c:showLegendKey val="0"/>
          <c:showVal val="0"/>
          <c:showCatName val="0"/>
          <c:showSerName val="0"/>
          <c:showPercent val="0"/>
          <c:showBubbleSize val="0"/>
        </c:dLbls>
        <c:axId val="535056912"/>
        <c:axId val="535050680"/>
      </c:scatterChart>
      <c:valAx>
        <c:axId val="5350569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立ち上がり時間の逆数 </a:t>
                </a:r>
                <a:r>
                  <a:rPr lang="en-US" altLang="ja-JP"/>
                  <a:t>(×10^9)</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5050680"/>
        <c:crosses val="autoZero"/>
        <c:crossBetween val="midCat"/>
      </c:valAx>
      <c:valAx>
        <c:axId val="535050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クロストークの割合</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50569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0.5mm</a:t>
            </a:r>
            <a:r>
              <a:rPr lang="ja-JP" altLang="ja-JP" sz="1400" b="0" i="0" u="none" strike="noStrike" baseline="0">
                <a:effectLst/>
              </a:rPr>
              <a:t>（周期）</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7027371010087416"/>
          <c:y val="0.20805598746445711"/>
          <c:w val="0.78171618904697104"/>
          <c:h val="0.61600922210377729"/>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1"/>
            <c:trendlineLbl>
              <c:layout>
                <c:manualLayout>
                  <c:x val="-6.6783464566929129E-2"/>
                  <c:y val="0.24252369495479731"/>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trendlineLbl>
          </c:trendline>
          <c:xVal>
            <c:numRef>
              <c:f>Sheet1!$C$32:$C$34</c:f>
              <c:numCache>
                <c:formatCode>General</c:formatCode>
                <c:ptCount val="3"/>
                <c:pt idx="0">
                  <c:v>0.38759689922480617</c:v>
                </c:pt>
                <c:pt idx="1">
                  <c:v>7.6923076923076927E-2</c:v>
                </c:pt>
                <c:pt idx="2">
                  <c:v>1.2626262626262626E-2</c:v>
                </c:pt>
              </c:numCache>
            </c:numRef>
          </c:xVal>
          <c:yVal>
            <c:numRef>
              <c:f>Sheet1!$E$32:$E$34</c:f>
              <c:numCache>
                <c:formatCode>0.00_ </c:formatCode>
                <c:ptCount val="3"/>
                <c:pt idx="0">
                  <c:v>0.23529411764705882</c:v>
                </c:pt>
                <c:pt idx="1">
                  <c:v>0.24102564102564103</c:v>
                </c:pt>
                <c:pt idx="2">
                  <c:v>0.19272727272727272</c:v>
                </c:pt>
              </c:numCache>
            </c:numRef>
          </c:yVal>
          <c:smooth val="0"/>
          <c:extLst>
            <c:ext xmlns:c16="http://schemas.microsoft.com/office/drawing/2014/chart" uri="{C3380CC4-5D6E-409C-BE32-E72D297353CC}">
              <c16:uniqueId val="{00000001-D4C9-4320-A4AC-96F6E4D88FA4}"/>
            </c:ext>
          </c:extLst>
        </c:ser>
        <c:dLbls>
          <c:showLegendKey val="0"/>
          <c:showVal val="0"/>
          <c:showCatName val="0"/>
          <c:showSerName val="0"/>
          <c:showPercent val="0"/>
          <c:showBubbleSize val="0"/>
        </c:dLbls>
        <c:axId val="535056912"/>
        <c:axId val="535050680"/>
      </c:scatterChart>
      <c:valAx>
        <c:axId val="5350569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立ち上がり時間の逆数 </a:t>
                </a:r>
                <a:r>
                  <a:rPr lang="en-US" altLang="ja-JP"/>
                  <a:t>(×10^9)</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5050680"/>
        <c:crosses val="autoZero"/>
        <c:crossBetween val="midCat"/>
      </c:valAx>
      <c:valAx>
        <c:axId val="535050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クロストークの割合</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50569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1mm</a:t>
            </a:r>
            <a:r>
              <a:rPr lang="ja-JP" altLang="ja-JP" sz="1400" b="0" i="0" u="none" strike="noStrike" baseline="0">
                <a:effectLst/>
              </a:rPr>
              <a:t>（周期）</a:t>
            </a:r>
            <a:endParaRPr lang="en-US" altLang="ja-JP"/>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6298537209751701"/>
          <c:y val="0.15056872406189009"/>
          <c:w val="0.78903807444987462"/>
          <c:h val="0.61121861682023004"/>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1"/>
            <c:trendlineLbl>
              <c:layout>
                <c:manualLayout>
                  <c:x val="2.8931977252843393E-2"/>
                  <c:y val="0.1368981481481481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trendlineLbl>
          </c:trendline>
          <c:xVal>
            <c:numRef>
              <c:f>Sheet1!$C$32:$C$34</c:f>
              <c:numCache>
                <c:formatCode>General</c:formatCode>
                <c:ptCount val="3"/>
                <c:pt idx="0">
                  <c:v>0.38759689922480617</c:v>
                </c:pt>
                <c:pt idx="1">
                  <c:v>7.6923076923076927E-2</c:v>
                </c:pt>
                <c:pt idx="2">
                  <c:v>1.2626262626262626E-2</c:v>
                </c:pt>
              </c:numCache>
            </c:numRef>
          </c:xVal>
          <c:yVal>
            <c:numRef>
              <c:f>Sheet1!$D$32:$D$34</c:f>
              <c:numCache>
                <c:formatCode>General</c:formatCode>
                <c:ptCount val="3"/>
                <c:pt idx="0">
                  <c:v>0.23529411764705882</c:v>
                </c:pt>
                <c:pt idx="1">
                  <c:v>0.19792746113989637</c:v>
                </c:pt>
                <c:pt idx="2">
                  <c:v>0.19272727272727272</c:v>
                </c:pt>
              </c:numCache>
            </c:numRef>
          </c:yVal>
          <c:smooth val="0"/>
          <c:extLst>
            <c:ext xmlns:c16="http://schemas.microsoft.com/office/drawing/2014/chart" uri="{C3380CC4-5D6E-409C-BE32-E72D297353CC}">
              <c16:uniqueId val="{00000001-6B2A-447D-B603-FCB0B5AD4EA9}"/>
            </c:ext>
          </c:extLst>
        </c:ser>
        <c:dLbls>
          <c:showLegendKey val="0"/>
          <c:showVal val="0"/>
          <c:showCatName val="0"/>
          <c:showSerName val="0"/>
          <c:showPercent val="0"/>
          <c:showBubbleSize val="0"/>
        </c:dLbls>
        <c:axId val="443312408"/>
        <c:axId val="443315032"/>
      </c:scatterChart>
      <c:valAx>
        <c:axId val="4433124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立ち上がり時間の逆数</a:t>
                </a:r>
                <a:r>
                  <a:rPr lang="ja-JP" altLang="en-US" baseline="0"/>
                  <a:t> </a:t>
                </a:r>
                <a:r>
                  <a:rPr lang="en-US" altLang="ja-JP" baseline="0"/>
                  <a:t>(×10^9)</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3315032"/>
        <c:crosses val="autoZero"/>
        <c:crossBetween val="midCat"/>
      </c:valAx>
      <c:valAx>
        <c:axId val="443315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クロストークの割合</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33124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5B0D0-823D-4AD1-AB64-879F578F17B6}" type="datetimeFigureOut">
              <a:rPr kumimoji="1" lang="ja-JP" altLang="en-US" smtClean="0"/>
              <a:t>2021/2/2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83DC82-A273-459E-8A1D-7B946351F55A}" type="slidenum">
              <a:rPr kumimoji="1" lang="ja-JP" altLang="en-US" smtClean="0"/>
              <a:t>‹#›</a:t>
            </a:fld>
            <a:endParaRPr kumimoji="1" lang="ja-JP" altLang="en-US"/>
          </a:p>
        </p:txBody>
      </p:sp>
    </p:spTree>
    <p:extLst>
      <p:ext uri="{BB962C8B-B14F-4D97-AF65-F5344CB8AC3E}">
        <p14:creationId xmlns:p14="http://schemas.microsoft.com/office/powerpoint/2010/main" val="38204738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発表を始めます。</a:t>
            </a:r>
            <a:endParaRPr kumimoji="1" lang="en-US" altLang="ja-JP" dirty="0"/>
          </a:p>
          <a:p>
            <a:r>
              <a:rPr lang="ja-JP" altLang="en-US" dirty="0"/>
              <a:t>私たちは「</a:t>
            </a:r>
            <a:r>
              <a:rPr lang="en-US" altLang="ja-JP" dirty="0"/>
              <a:t>SCRIT</a:t>
            </a:r>
            <a:r>
              <a:rPr lang="ja-JP" altLang="en-US" dirty="0"/>
              <a:t>実験におけるイオン分析器の分解能の向上」というテーマで研究してきました。</a:t>
            </a:r>
            <a:endParaRPr kumimoji="1" lang="ja-JP" altLang="en-US" dirty="0"/>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1</a:t>
            </a:fld>
            <a:endParaRPr kumimoji="1" lang="ja-JP" altLang="en-US"/>
          </a:p>
        </p:txBody>
      </p:sp>
    </p:spTree>
    <p:extLst>
      <p:ext uri="{BB962C8B-B14F-4D97-AF65-F5344CB8AC3E}">
        <p14:creationId xmlns:p14="http://schemas.microsoft.com/office/powerpoint/2010/main" val="2937647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10</a:t>
            </a:fld>
            <a:endParaRPr kumimoji="1" lang="ja-JP" altLang="en-US"/>
          </a:p>
        </p:txBody>
      </p:sp>
    </p:spTree>
    <p:extLst>
      <p:ext uri="{BB962C8B-B14F-4D97-AF65-F5344CB8AC3E}">
        <p14:creationId xmlns:p14="http://schemas.microsoft.com/office/powerpoint/2010/main" val="83388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11</a:t>
            </a:fld>
            <a:endParaRPr kumimoji="1" lang="ja-JP" altLang="en-US"/>
          </a:p>
        </p:txBody>
      </p:sp>
    </p:spTree>
    <p:extLst>
      <p:ext uri="{BB962C8B-B14F-4D97-AF65-F5344CB8AC3E}">
        <p14:creationId xmlns:p14="http://schemas.microsoft.com/office/powerpoint/2010/main" val="780702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752475" y="4400550"/>
            <a:ext cx="5486400" cy="3600450"/>
          </a:xfrm>
        </p:spPr>
        <p:txBody>
          <a:bodyPr/>
          <a:lstStyle/>
          <a:p>
            <a:r>
              <a:rPr kumimoji="1" lang="ja-JP" altLang="en-US" dirty="0"/>
              <a:t>まず、</a:t>
            </a:r>
            <a:r>
              <a:rPr kumimoji="1" lang="en-US" altLang="ja-JP" dirty="0"/>
              <a:t>SCRIT</a:t>
            </a:r>
            <a:r>
              <a:rPr kumimoji="1" lang="ja-JP" altLang="en-US" dirty="0"/>
              <a:t>装置とはイオンをトラップしておく装置です。</a:t>
            </a:r>
            <a:endParaRPr kumimoji="1" lang="en-US" altLang="ja-JP" dirty="0"/>
          </a:p>
          <a:p>
            <a:r>
              <a:rPr kumimoji="1" lang="ja-JP" altLang="en-US" dirty="0"/>
              <a:t>不安定原子核の大きさと形を知るためには半減期が短く、固体ターゲットを作る時間がないという問題点があります。</a:t>
            </a:r>
            <a:endParaRPr kumimoji="1" lang="en-US" altLang="ja-JP" dirty="0"/>
          </a:p>
          <a:p>
            <a:r>
              <a:rPr lang="ja-JP" altLang="en-US" dirty="0"/>
              <a:t>この問題をクリアできるのがこの装置です。</a:t>
            </a:r>
            <a:endParaRPr kumimoji="1" lang="ja-JP" altLang="en-US" dirty="0"/>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12</a:t>
            </a:fld>
            <a:endParaRPr kumimoji="1" lang="ja-JP" altLang="en-US"/>
          </a:p>
        </p:txBody>
      </p:sp>
    </p:spTree>
    <p:extLst>
      <p:ext uri="{BB962C8B-B14F-4D97-AF65-F5344CB8AC3E}">
        <p14:creationId xmlns:p14="http://schemas.microsoft.com/office/powerpoint/2010/main" val="318787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トラップしてあるイオンを取り出す工程は右図のとおりです。</a:t>
            </a:r>
            <a:endParaRPr kumimoji="1" lang="en-US" altLang="ja-JP" dirty="0"/>
          </a:p>
          <a:p>
            <a:r>
              <a:rPr lang="ja-JP" altLang="en-US" dirty="0"/>
              <a:t>ポテンシャル壁のうち、片側を無くすことでイオンを取り出します。</a:t>
            </a:r>
            <a:endParaRPr lang="en-US" altLang="ja-JP" dirty="0"/>
          </a:p>
          <a:p>
            <a:r>
              <a:rPr kumimoji="1" lang="ja-JP" altLang="en-US" dirty="0"/>
              <a:t>このとき</a:t>
            </a:r>
            <a:r>
              <a:rPr kumimoji="1" lang="en-US" altLang="ja-JP" dirty="0"/>
              <a:t>SCRIT</a:t>
            </a:r>
            <a:r>
              <a:rPr kumimoji="1" lang="ja-JP" altLang="en-US" dirty="0"/>
              <a:t>のポテンシャル</a:t>
            </a:r>
            <a:r>
              <a:rPr kumimoji="1" lang="en-US" altLang="ja-JP" dirty="0"/>
              <a:t>10keV</a:t>
            </a:r>
            <a:r>
              <a:rPr kumimoji="1" lang="ja-JP" altLang="en-US" dirty="0"/>
              <a:t>と</a:t>
            </a:r>
            <a:r>
              <a:rPr kumimoji="1" lang="en-US" altLang="ja-JP" dirty="0"/>
              <a:t>GND</a:t>
            </a:r>
            <a:r>
              <a:rPr kumimoji="1" lang="ja-JP" altLang="en-US" dirty="0"/>
              <a:t>の加速管の電位差で加速されて</a:t>
            </a:r>
            <a:r>
              <a:rPr kumimoji="1" lang="en-US" altLang="ja-JP" dirty="0"/>
              <a:t>E×B</a:t>
            </a:r>
            <a:r>
              <a:rPr kumimoji="1" lang="ja-JP" altLang="en-US" dirty="0"/>
              <a:t>フィルタに入ります。</a:t>
            </a:r>
            <a:endParaRPr kumimoji="1" lang="en-US" altLang="ja-JP" dirty="0"/>
          </a:p>
          <a:p>
            <a:r>
              <a:rPr lang="en-US" altLang="ja-JP" dirty="0"/>
              <a:t>E×B</a:t>
            </a:r>
            <a:r>
              <a:rPr lang="ja-JP" altLang="en-US" dirty="0"/>
              <a:t>フィルタでは電場と磁場をかけてイオンの種類と電荷の違いによって軌道を曲げ、イオンを分別します。</a:t>
            </a:r>
            <a:endParaRPr lang="en-US" altLang="ja-JP" dirty="0"/>
          </a:p>
          <a:p>
            <a:r>
              <a:rPr lang="ja-JP" altLang="en-US" dirty="0"/>
              <a:t>分別されたイオンがチャンネルトロンの別々の開口部に入り、増倍された</a:t>
            </a:r>
            <a:r>
              <a:rPr lang="en-US" altLang="ja-JP" dirty="0"/>
              <a:t>2</a:t>
            </a:r>
            <a:r>
              <a:rPr lang="ja-JP" altLang="en-US" dirty="0"/>
              <a:t>次電子が信号として検出されることで</a:t>
            </a:r>
            <a:r>
              <a:rPr lang="en-US" altLang="ja-JP" dirty="0"/>
              <a:t>SCRIT</a:t>
            </a:r>
            <a:r>
              <a:rPr lang="ja-JP" altLang="en-US" dirty="0"/>
              <a:t>から取り出したイオンの種類の分布を知ることができます。</a:t>
            </a:r>
            <a:endParaRPr lang="en-US" altLang="ja-JP" dirty="0"/>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13</a:t>
            </a:fld>
            <a:endParaRPr kumimoji="1" lang="ja-JP" altLang="en-US"/>
          </a:p>
        </p:txBody>
      </p:sp>
    </p:spTree>
    <p:extLst>
      <p:ext uri="{BB962C8B-B14F-4D97-AF65-F5344CB8AC3E}">
        <p14:creationId xmlns:p14="http://schemas.microsoft.com/office/powerpoint/2010/main" val="540404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鈴イオンイオン検出器で検出できるようにすることを目標とし、図のようなロードマップで進めていく。</a:t>
            </a:r>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14</a:t>
            </a:fld>
            <a:endParaRPr kumimoji="1" lang="ja-JP" altLang="en-US"/>
          </a:p>
        </p:txBody>
      </p:sp>
    </p:spTree>
    <p:extLst>
      <p:ext uri="{BB962C8B-B14F-4D97-AF65-F5344CB8AC3E}">
        <p14:creationId xmlns:p14="http://schemas.microsoft.com/office/powerpoint/2010/main" val="1165716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鈴イオンイオン検出器で検出できるようにすることを目標とし、図のようなロードマップで進めていく。</a:t>
            </a:r>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2</a:t>
            </a:fld>
            <a:endParaRPr kumimoji="1" lang="ja-JP" altLang="en-US"/>
          </a:p>
        </p:txBody>
      </p:sp>
    </p:spTree>
    <p:extLst>
      <p:ext uri="{BB962C8B-B14F-4D97-AF65-F5344CB8AC3E}">
        <p14:creationId xmlns:p14="http://schemas.microsoft.com/office/powerpoint/2010/main" val="949728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今回、イオン検出器として</a:t>
            </a:r>
            <a:r>
              <a:rPr lang="en-US" altLang="ja-JP" dirty="0" err="1"/>
              <a:t>mcp</a:t>
            </a:r>
            <a:r>
              <a:rPr lang="ja-JP" altLang="en-US" dirty="0"/>
              <a:t>を使用する。</a:t>
            </a:r>
            <a:endParaRPr lang="en-US" altLang="ja-JP" dirty="0"/>
          </a:p>
          <a:p>
            <a:r>
              <a:rPr kumimoji="1" lang="en-US" altLang="ja-JP" dirty="0" err="1"/>
              <a:t>Mcp</a:t>
            </a:r>
            <a:r>
              <a:rPr kumimoji="1" lang="ja-JP" altLang="en-US" dirty="0"/>
              <a:t>の原理はチャンネルトロンと同様で、入ってきたイオンの</a:t>
            </a:r>
            <a:r>
              <a:rPr kumimoji="1" lang="en-US" altLang="ja-JP" dirty="0"/>
              <a:t>2</a:t>
            </a:r>
            <a:r>
              <a:rPr kumimoji="1" lang="ja-JP" altLang="en-US" dirty="0"/>
              <a:t>次電子を増倍させる。</a:t>
            </a:r>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3</a:t>
            </a:fld>
            <a:endParaRPr kumimoji="1" lang="ja-JP" altLang="en-US"/>
          </a:p>
        </p:txBody>
      </p:sp>
    </p:spTree>
    <p:extLst>
      <p:ext uri="{BB962C8B-B14F-4D97-AF65-F5344CB8AC3E}">
        <p14:creationId xmlns:p14="http://schemas.microsoft.com/office/powerpoint/2010/main" val="415318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中間発表まではシミュレーションを進めた。</a:t>
            </a:r>
            <a:endParaRPr kumimoji="1" lang="en-US" altLang="ja-JP" dirty="0"/>
          </a:p>
          <a:p>
            <a:r>
              <a:rPr lang="ja-JP" altLang="en-US" dirty="0"/>
              <a:t>その結果、</a:t>
            </a:r>
            <a:r>
              <a:rPr lang="en-US" altLang="ja-JP" dirty="0"/>
              <a:t>20</a:t>
            </a:r>
            <a:r>
              <a:rPr lang="ja-JP" altLang="en-US" dirty="0"/>
              <a:t>価までの鈴イオンは</a:t>
            </a:r>
            <a:r>
              <a:rPr lang="en-US" altLang="ja-JP" dirty="0"/>
              <a:t>2㎜</a:t>
            </a:r>
            <a:r>
              <a:rPr lang="ja-JP" altLang="en-US" dirty="0"/>
              <a:t>まで分別できました。</a:t>
            </a:r>
            <a:endParaRPr lang="en-US" altLang="ja-JP" dirty="0"/>
          </a:p>
          <a:p>
            <a:r>
              <a:rPr kumimoji="1" lang="ja-JP" altLang="en-US" dirty="0"/>
              <a:t>したがって、イオン検出器の分解能を</a:t>
            </a:r>
            <a:r>
              <a:rPr kumimoji="1" lang="en-US" altLang="ja-JP" dirty="0"/>
              <a:t>2mm</a:t>
            </a:r>
            <a:r>
              <a:rPr kumimoji="1" lang="ja-JP" altLang="en-US" dirty="0"/>
              <a:t>以下にできればイオンを完全に分別することができる。</a:t>
            </a:r>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4</a:t>
            </a:fld>
            <a:endParaRPr kumimoji="1" lang="ja-JP" altLang="en-US"/>
          </a:p>
        </p:txBody>
      </p:sp>
    </p:spTree>
    <p:extLst>
      <p:ext uri="{BB962C8B-B14F-4D97-AF65-F5344CB8AC3E}">
        <p14:creationId xmlns:p14="http://schemas.microsoft.com/office/powerpoint/2010/main" val="412453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5</a:t>
            </a:fld>
            <a:endParaRPr kumimoji="1" lang="ja-JP" altLang="en-US"/>
          </a:p>
        </p:txBody>
      </p:sp>
    </p:spTree>
    <p:extLst>
      <p:ext uri="{BB962C8B-B14F-4D97-AF65-F5344CB8AC3E}">
        <p14:creationId xmlns:p14="http://schemas.microsoft.com/office/powerpoint/2010/main" val="1908467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6</a:t>
            </a:fld>
            <a:endParaRPr kumimoji="1" lang="ja-JP" altLang="en-US"/>
          </a:p>
        </p:txBody>
      </p:sp>
    </p:spTree>
    <p:extLst>
      <p:ext uri="{BB962C8B-B14F-4D97-AF65-F5344CB8AC3E}">
        <p14:creationId xmlns:p14="http://schemas.microsoft.com/office/powerpoint/2010/main" val="224912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7</a:t>
            </a:fld>
            <a:endParaRPr kumimoji="1" lang="ja-JP" altLang="en-US"/>
          </a:p>
        </p:txBody>
      </p:sp>
    </p:spTree>
    <p:extLst>
      <p:ext uri="{BB962C8B-B14F-4D97-AF65-F5344CB8AC3E}">
        <p14:creationId xmlns:p14="http://schemas.microsoft.com/office/powerpoint/2010/main" val="1775742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8</a:t>
            </a:fld>
            <a:endParaRPr kumimoji="1" lang="ja-JP" altLang="en-US"/>
          </a:p>
        </p:txBody>
      </p:sp>
    </p:spTree>
    <p:extLst>
      <p:ext uri="{BB962C8B-B14F-4D97-AF65-F5344CB8AC3E}">
        <p14:creationId xmlns:p14="http://schemas.microsoft.com/office/powerpoint/2010/main" val="3640454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4FC74C9-A3B3-42D0-9EC6-DE7CEAAF28CE}" type="slidenum">
              <a:rPr kumimoji="1" lang="ja-JP" altLang="en-US" smtClean="0"/>
              <a:t>9</a:t>
            </a:fld>
            <a:endParaRPr kumimoji="1" lang="ja-JP" altLang="en-US"/>
          </a:p>
        </p:txBody>
      </p:sp>
    </p:spTree>
    <p:extLst>
      <p:ext uri="{BB962C8B-B14F-4D97-AF65-F5344CB8AC3E}">
        <p14:creationId xmlns:p14="http://schemas.microsoft.com/office/powerpoint/2010/main" val="164338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AC90E2-0B7A-4F2B-AE77-36C7048A3CD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35EC92-3A55-49CF-B072-D50A6052BA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CBEE999-85DE-4670-AD43-F680E2853983}"/>
              </a:ext>
            </a:extLst>
          </p:cNvPr>
          <p:cNvSpPr>
            <a:spLocks noGrp="1"/>
          </p:cNvSpPr>
          <p:nvPr>
            <p:ph type="dt" sz="half" idx="10"/>
          </p:nvPr>
        </p:nvSpPr>
        <p:spPr/>
        <p:txBody>
          <a:bodyPr/>
          <a:lstStyle/>
          <a:p>
            <a:fld id="{4FF6D277-DF87-4C6C-97C8-CA9C3CC8DE3B}" type="datetimeFigureOut">
              <a:rPr kumimoji="1" lang="ja-JP" altLang="en-US" smtClean="0"/>
              <a:t>2021/2/2</a:t>
            </a:fld>
            <a:endParaRPr kumimoji="1" lang="ja-JP" altLang="en-US"/>
          </a:p>
        </p:txBody>
      </p:sp>
      <p:sp>
        <p:nvSpPr>
          <p:cNvPr id="5" name="フッター プレースホルダー 4">
            <a:extLst>
              <a:ext uri="{FF2B5EF4-FFF2-40B4-BE49-F238E27FC236}">
                <a16:creationId xmlns:a16="http://schemas.microsoft.com/office/drawing/2014/main" id="{8F87A612-EE6B-4F5F-900D-B8580B6F2F3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7CA4F48-9B8E-4660-82E9-43C660F8749D}"/>
              </a:ext>
            </a:extLst>
          </p:cNvPr>
          <p:cNvSpPr>
            <a:spLocks noGrp="1"/>
          </p:cNvSpPr>
          <p:nvPr>
            <p:ph type="sldNum" sz="quarter" idx="12"/>
          </p:nvPr>
        </p:nvSpPr>
        <p:spPr/>
        <p:txBody>
          <a:body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435241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9267EA-3778-491D-8687-342FDB85C41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864884-0988-457D-809C-B834BF1CE37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FD3F02-6236-40E4-8383-9AC668F94151}"/>
              </a:ext>
            </a:extLst>
          </p:cNvPr>
          <p:cNvSpPr>
            <a:spLocks noGrp="1"/>
          </p:cNvSpPr>
          <p:nvPr>
            <p:ph type="dt" sz="half" idx="10"/>
          </p:nvPr>
        </p:nvSpPr>
        <p:spPr/>
        <p:txBody>
          <a:bodyPr/>
          <a:lstStyle/>
          <a:p>
            <a:fld id="{4FF6D277-DF87-4C6C-97C8-CA9C3CC8DE3B}" type="datetimeFigureOut">
              <a:rPr kumimoji="1" lang="ja-JP" altLang="en-US" smtClean="0"/>
              <a:t>2021/2/2</a:t>
            </a:fld>
            <a:endParaRPr kumimoji="1" lang="ja-JP" altLang="en-US"/>
          </a:p>
        </p:txBody>
      </p:sp>
      <p:sp>
        <p:nvSpPr>
          <p:cNvPr id="5" name="フッター プレースホルダー 4">
            <a:extLst>
              <a:ext uri="{FF2B5EF4-FFF2-40B4-BE49-F238E27FC236}">
                <a16:creationId xmlns:a16="http://schemas.microsoft.com/office/drawing/2014/main" id="{0D0472C1-6855-4323-BDF8-DB6979D0E28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27B6CE7-F85B-4D35-B0F1-99EFCA087C1D}"/>
              </a:ext>
            </a:extLst>
          </p:cNvPr>
          <p:cNvSpPr>
            <a:spLocks noGrp="1"/>
          </p:cNvSpPr>
          <p:nvPr>
            <p:ph type="sldNum" sz="quarter" idx="12"/>
          </p:nvPr>
        </p:nvSpPr>
        <p:spPr/>
        <p:txBody>
          <a:body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2782400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F47C8F4-965A-4C6A-BB2C-0F30E2EF4A8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A31BE1D-F420-459D-BA42-72D8B7CA4E9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D5134E4-9269-469C-9CB2-795DB25BEA2F}"/>
              </a:ext>
            </a:extLst>
          </p:cNvPr>
          <p:cNvSpPr>
            <a:spLocks noGrp="1"/>
          </p:cNvSpPr>
          <p:nvPr>
            <p:ph type="dt" sz="half" idx="10"/>
          </p:nvPr>
        </p:nvSpPr>
        <p:spPr/>
        <p:txBody>
          <a:bodyPr/>
          <a:lstStyle/>
          <a:p>
            <a:fld id="{4FF6D277-DF87-4C6C-97C8-CA9C3CC8DE3B}" type="datetimeFigureOut">
              <a:rPr kumimoji="1" lang="ja-JP" altLang="en-US" smtClean="0"/>
              <a:t>2021/2/2</a:t>
            </a:fld>
            <a:endParaRPr kumimoji="1" lang="ja-JP" altLang="en-US"/>
          </a:p>
        </p:txBody>
      </p:sp>
      <p:sp>
        <p:nvSpPr>
          <p:cNvPr id="5" name="フッター プレースホルダー 4">
            <a:extLst>
              <a:ext uri="{FF2B5EF4-FFF2-40B4-BE49-F238E27FC236}">
                <a16:creationId xmlns:a16="http://schemas.microsoft.com/office/drawing/2014/main" id="{D083A55E-AC55-4818-B57C-CA8EAF29E3C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91C086-356E-4B53-BC98-DB091380A090}"/>
              </a:ext>
            </a:extLst>
          </p:cNvPr>
          <p:cNvSpPr>
            <a:spLocks noGrp="1"/>
          </p:cNvSpPr>
          <p:nvPr>
            <p:ph type="sldNum" sz="quarter" idx="12"/>
          </p:nvPr>
        </p:nvSpPr>
        <p:spPr/>
        <p:txBody>
          <a:body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2978958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B81504-E8E9-411D-97BF-C35DAC7AB8E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0476D9-E392-4EB6-9FDD-D701CDB44AB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AD61302-7E72-4B8E-A108-F32ECA08BDDD}"/>
              </a:ext>
            </a:extLst>
          </p:cNvPr>
          <p:cNvSpPr>
            <a:spLocks noGrp="1"/>
          </p:cNvSpPr>
          <p:nvPr>
            <p:ph type="dt" sz="half" idx="10"/>
          </p:nvPr>
        </p:nvSpPr>
        <p:spPr/>
        <p:txBody>
          <a:bodyPr/>
          <a:lstStyle/>
          <a:p>
            <a:fld id="{4FF6D277-DF87-4C6C-97C8-CA9C3CC8DE3B}" type="datetimeFigureOut">
              <a:rPr kumimoji="1" lang="ja-JP" altLang="en-US" smtClean="0"/>
              <a:t>2021/2/2</a:t>
            </a:fld>
            <a:endParaRPr kumimoji="1" lang="ja-JP" altLang="en-US"/>
          </a:p>
        </p:txBody>
      </p:sp>
      <p:sp>
        <p:nvSpPr>
          <p:cNvPr id="5" name="フッター プレースホルダー 4">
            <a:extLst>
              <a:ext uri="{FF2B5EF4-FFF2-40B4-BE49-F238E27FC236}">
                <a16:creationId xmlns:a16="http://schemas.microsoft.com/office/drawing/2014/main" id="{DF22059E-012A-4350-AAEC-1405CF3D5B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072A1A-A2FC-4514-B351-65139010538B}"/>
              </a:ext>
            </a:extLst>
          </p:cNvPr>
          <p:cNvSpPr>
            <a:spLocks noGrp="1"/>
          </p:cNvSpPr>
          <p:nvPr>
            <p:ph type="sldNum" sz="quarter" idx="12"/>
          </p:nvPr>
        </p:nvSpPr>
        <p:spPr/>
        <p:txBody>
          <a:body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630592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A9173-7CEC-4605-B879-EDBB04C95BE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EF5C46F-50D0-409F-AB7C-949632632C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CA819E1-25D6-4C10-8CA8-C100A31C99B4}"/>
              </a:ext>
            </a:extLst>
          </p:cNvPr>
          <p:cNvSpPr>
            <a:spLocks noGrp="1"/>
          </p:cNvSpPr>
          <p:nvPr>
            <p:ph type="dt" sz="half" idx="10"/>
          </p:nvPr>
        </p:nvSpPr>
        <p:spPr/>
        <p:txBody>
          <a:bodyPr/>
          <a:lstStyle/>
          <a:p>
            <a:fld id="{4FF6D277-DF87-4C6C-97C8-CA9C3CC8DE3B}" type="datetimeFigureOut">
              <a:rPr kumimoji="1" lang="ja-JP" altLang="en-US" smtClean="0"/>
              <a:t>2021/2/2</a:t>
            </a:fld>
            <a:endParaRPr kumimoji="1" lang="ja-JP" altLang="en-US"/>
          </a:p>
        </p:txBody>
      </p:sp>
      <p:sp>
        <p:nvSpPr>
          <p:cNvPr id="5" name="フッター プレースホルダー 4">
            <a:extLst>
              <a:ext uri="{FF2B5EF4-FFF2-40B4-BE49-F238E27FC236}">
                <a16:creationId xmlns:a16="http://schemas.microsoft.com/office/drawing/2014/main" id="{69922706-1272-452A-B913-F9CFF6A4EC5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B08A6B-D26C-4D03-B3A7-E5BEC2765503}"/>
              </a:ext>
            </a:extLst>
          </p:cNvPr>
          <p:cNvSpPr>
            <a:spLocks noGrp="1"/>
          </p:cNvSpPr>
          <p:nvPr>
            <p:ph type="sldNum" sz="quarter" idx="12"/>
          </p:nvPr>
        </p:nvSpPr>
        <p:spPr/>
        <p:txBody>
          <a:body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3203430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108E3-CFF7-4F53-A1FC-F4538589DBC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9661EB5-868B-4A4E-B2A7-465DD984A14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1D19428-1EF8-4E24-96C6-55F93251E92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D09397-51D5-4F47-A546-259F37BB3415}"/>
              </a:ext>
            </a:extLst>
          </p:cNvPr>
          <p:cNvSpPr>
            <a:spLocks noGrp="1"/>
          </p:cNvSpPr>
          <p:nvPr>
            <p:ph type="dt" sz="half" idx="10"/>
          </p:nvPr>
        </p:nvSpPr>
        <p:spPr/>
        <p:txBody>
          <a:bodyPr/>
          <a:lstStyle/>
          <a:p>
            <a:fld id="{4FF6D277-DF87-4C6C-97C8-CA9C3CC8DE3B}" type="datetimeFigureOut">
              <a:rPr kumimoji="1" lang="ja-JP" altLang="en-US" smtClean="0"/>
              <a:t>2021/2/2</a:t>
            </a:fld>
            <a:endParaRPr kumimoji="1" lang="ja-JP" altLang="en-US"/>
          </a:p>
        </p:txBody>
      </p:sp>
      <p:sp>
        <p:nvSpPr>
          <p:cNvPr id="6" name="フッター プレースホルダー 5">
            <a:extLst>
              <a:ext uri="{FF2B5EF4-FFF2-40B4-BE49-F238E27FC236}">
                <a16:creationId xmlns:a16="http://schemas.microsoft.com/office/drawing/2014/main" id="{FE67D296-C443-4D90-B8CB-F4AC661B8E7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9EFD6C3-B590-4926-8BC0-4D5EA03F428C}"/>
              </a:ext>
            </a:extLst>
          </p:cNvPr>
          <p:cNvSpPr>
            <a:spLocks noGrp="1"/>
          </p:cNvSpPr>
          <p:nvPr>
            <p:ph type="sldNum" sz="quarter" idx="12"/>
          </p:nvPr>
        </p:nvSpPr>
        <p:spPr/>
        <p:txBody>
          <a:body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1462257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2BE407-A56C-4137-8908-D20C2079ABF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FA4A18-C268-4D96-8207-7FBA82493B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3CC6769-6B5D-4819-98FC-EB4638D7C5A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BE87AD6-F19E-464C-82CD-7B4FF2CAF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B73AD83-4802-4602-9076-FF810AC5AC8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5B4F152-682F-4A67-A14B-EB120F91E4B4}"/>
              </a:ext>
            </a:extLst>
          </p:cNvPr>
          <p:cNvSpPr>
            <a:spLocks noGrp="1"/>
          </p:cNvSpPr>
          <p:nvPr>
            <p:ph type="dt" sz="half" idx="10"/>
          </p:nvPr>
        </p:nvSpPr>
        <p:spPr/>
        <p:txBody>
          <a:bodyPr/>
          <a:lstStyle/>
          <a:p>
            <a:fld id="{4FF6D277-DF87-4C6C-97C8-CA9C3CC8DE3B}" type="datetimeFigureOut">
              <a:rPr kumimoji="1" lang="ja-JP" altLang="en-US" smtClean="0"/>
              <a:t>2021/2/2</a:t>
            </a:fld>
            <a:endParaRPr kumimoji="1" lang="ja-JP" altLang="en-US"/>
          </a:p>
        </p:txBody>
      </p:sp>
      <p:sp>
        <p:nvSpPr>
          <p:cNvPr id="8" name="フッター プレースホルダー 7">
            <a:extLst>
              <a:ext uri="{FF2B5EF4-FFF2-40B4-BE49-F238E27FC236}">
                <a16:creationId xmlns:a16="http://schemas.microsoft.com/office/drawing/2014/main" id="{824A7AA8-512D-41D2-9D49-64F467CCF85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8D2D155-D8C2-449E-B7DA-1EFC082F207F}"/>
              </a:ext>
            </a:extLst>
          </p:cNvPr>
          <p:cNvSpPr>
            <a:spLocks noGrp="1"/>
          </p:cNvSpPr>
          <p:nvPr>
            <p:ph type="sldNum" sz="quarter" idx="12"/>
          </p:nvPr>
        </p:nvSpPr>
        <p:spPr/>
        <p:txBody>
          <a:body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1291547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29D5AD-1DD5-4692-B80D-E627D3A743E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141AB82-4392-4AD3-A03A-ECD2DFA9138B}"/>
              </a:ext>
            </a:extLst>
          </p:cNvPr>
          <p:cNvSpPr>
            <a:spLocks noGrp="1"/>
          </p:cNvSpPr>
          <p:nvPr>
            <p:ph type="dt" sz="half" idx="10"/>
          </p:nvPr>
        </p:nvSpPr>
        <p:spPr/>
        <p:txBody>
          <a:bodyPr/>
          <a:lstStyle/>
          <a:p>
            <a:fld id="{4FF6D277-DF87-4C6C-97C8-CA9C3CC8DE3B}" type="datetimeFigureOut">
              <a:rPr kumimoji="1" lang="ja-JP" altLang="en-US" smtClean="0"/>
              <a:t>2021/2/2</a:t>
            </a:fld>
            <a:endParaRPr kumimoji="1" lang="ja-JP" altLang="en-US"/>
          </a:p>
        </p:txBody>
      </p:sp>
      <p:sp>
        <p:nvSpPr>
          <p:cNvPr id="4" name="フッター プレースホルダー 3">
            <a:extLst>
              <a:ext uri="{FF2B5EF4-FFF2-40B4-BE49-F238E27FC236}">
                <a16:creationId xmlns:a16="http://schemas.microsoft.com/office/drawing/2014/main" id="{8BC5BC68-45FD-4B01-889E-EF53E33938D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64BE5BB-D86C-4D72-9EA6-37651353AD8B}"/>
              </a:ext>
            </a:extLst>
          </p:cNvPr>
          <p:cNvSpPr>
            <a:spLocks noGrp="1"/>
          </p:cNvSpPr>
          <p:nvPr>
            <p:ph type="sldNum" sz="quarter" idx="12"/>
          </p:nvPr>
        </p:nvSpPr>
        <p:spPr/>
        <p:txBody>
          <a:body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2131806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8A04734-7B99-4056-90F3-96A1E0540806}"/>
              </a:ext>
            </a:extLst>
          </p:cNvPr>
          <p:cNvSpPr>
            <a:spLocks noGrp="1"/>
          </p:cNvSpPr>
          <p:nvPr>
            <p:ph type="dt" sz="half" idx="10"/>
          </p:nvPr>
        </p:nvSpPr>
        <p:spPr/>
        <p:txBody>
          <a:bodyPr/>
          <a:lstStyle/>
          <a:p>
            <a:fld id="{4FF6D277-DF87-4C6C-97C8-CA9C3CC8DE3B}" type="datetimeFigureOut">
              <a:rPr kumimoji="1" lang="ja-JP" altLang="en-US" smtClean="0"/>
              <a:t>2021/2/2</a:t>
            </a:fld>
            <a:endParaRPr kumimoji="1" lang="ja-JP" altLang="en-US"/>
          </a:p>
        </p:txBody>
      </p:sp>
      <p:sp>
        <p:nvSpPr>
          <p:cNvPr id="3" name="フッター プレースホルダー 2">
            <a:extLst>
              <a:ext uri="{FF2B5EF4-FFF2-40B4-BE49-F238E27FC236}">
                <a16:creationId xmlns:a16="http://schemas.microsoft.com/office/drawing/2014/main" id="{6AB0742D-1AFF-4EDE-AB65-3948919F671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1208BD-30DC-4105-AA16-EC273CF5D138}"/>
              </a:ext>
            </a:extLst>
          </p:cNvPr>
          <p:cNvSpPr>
            <a:spLocks noGrp="1"/>
          </p:cNvSpPr>
          <p:nvPr>
            <p:ph type="sldNum" sz="quarter" idx="12"/>
          </p:nvPr>
        </p:nvSpPr>
        <p:spPr/>
        <p:txBody>
          <a:body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2375292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7B63A8-CD85-4745-9FA6-0758D1F5800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6795EF8-8FBD-4A7F-BC6B-E9186AEB37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AA2C710-BBC5-4721-A1BE-67F22A10D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9AD4D4B-322B-44F2-AB3F-D8613B4F164F}"/>
              </a:ext>
            </a:extLst>
          </p:cNvPr>
          <p:cNvSpPr>
            <a:spLocks noGrp="1"/>
          </p:cNvSpPr>
          <p:nvPr>
            <p:ph type="dt" sz="half" idx="10"/>
          </p:nvPr>
        </p:nvSpPr>
        <p:spPr/>
        <p:txBody>
          <a:bodyPr/>
          <a:lstStyle/>
          <a:p>
            <a:fld id="{4FF6D277-DF87-4C6C-97C8-CA9C3CC8DE3B}" type="datetimeFigureOut">
              <a:rPr kumimoji="1" lang="ja-JP" altLang="en-US" smtClean="0"/>
              <a:t>2021/2/2</a:t>
            </a:fld>
            <a:endParaRPr kumimoji="1" lang="ja-JP" altLang="en-US"/>
          </a:p>
        </p:txBody>
      </p:sp>
      <p:sp>
        <p:nvSpPr>
          <p:cNvPr id="6" name="フッター プレースホルダー 5">
            <a:extLst>
              <a:ext uri="{FF2B5EF4-FFF2-40B4-BE49-F238E27FC236}">
                <a16:creationId xmlns:a16="http://schemas.microsoft.com/office/drawing/2014/main" id="{7F1A0CCD-A45A-4D59-87CF-3CCD36A298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266DD0-B6EF-43DF-882E-BA6A6CB19439}"/>
              </a:ext>
            </a:extLst>
          </p:cNvPr>
          <p:cNvSpPr>
            <a:spLocks noGrp="1"/>
          </p:cNvSpPr>
          <p:nvPr>
            <p:ph type="sldNum" sz="quarter" idx="12"/>
          </p:nvPr>
        </p:nvSpPr>
        <p:spPr/>
        <p:txBody>
          <a:body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432053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CB99E-8B71-454C-ACCB-B08DEC342BE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CB6ACAA-FAED-47AF-B0CD-101EEAC8D9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C9D8D83-9E29-4E21-BF15-04A9B7317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6860F15-5C40-4559-ADA6-77E4802D9993}"/>
              </a:ext>
            </a:extLst>
          </p:cNvPr>
          <p:cNvSpPr>
            <a:spLocks noGrp="1"/>
          </p:cNvSpPr>
          <p:nvPr>
            <p:ph type="dt" sz="half" idx="10"/>
          </p:nvPr>
        </p:nvSpPr>
        <p:spPr/>
        <p:txBody>
          <a:bodyPr/>
          <a:lstStyle/>
          <a:p>
            <a:fld id="{4FF6D277-DF87-4C6C-97C8-CA9C3CC8DE3B}" type="datetimeFigureOut">
              <a:rPr kumimoji="1" lang="ja-JP" altLang="en-US" smtClean="0"/>
              <a:t>2021/2/2</a:t>
            </a:fld>
            <a:endParaRPr kumimoji="1" lang="ja-JP" altLang="en-US"/>
          </a:p>
        </p:txBody>
      </p:sp>
      <p:sp>
        <p:nvSpPr>
          <p:cNvPr id="6" name="フッター プレースホルダー 5">
            <a:extLst>
              <a:ext uri="{FF2B5EF4-FFF2-40B4-BE49-F238E27FC236}">
                <a16:creationId xmlns:a16="http://schemas.microsoft.com/office/drawing/2014/main" id="{B7B5060D-F65D-4182-8DEA-5E3A4989E8B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F6BE0A3-CBCA-455D-976B-2BD84B23F1ED}"/>
              </a:ext>
            </a:extLst>
          </p:cNvPr>
          <p:cNvSpPr>
            <a:spLocks noGrp="1"/>
          </p:cNvSpPr>
          <p:nvPr>
            <p:ph type="sldNum" sz="quarter" idx="12"/>
          </p:nvPr>
        </p:nvSpPr>
        <p:spPr/>
        <p:txBody>
          <a:body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1889801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5978C4C-0CAE-4A23-BE99-9F4989B863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891BE2-885B-45EF-9A00-D4529D6D22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24C8433-B469-4AE1-88F3-90A24BB673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6D277-DF87-4C6C-97C8-CA9C3CC8DE3B}" type="datetimeFigureOut">
              <a:rPr kumimoji="1" lang="ja-JP" altLang="en-US" smtClean="0"/>
              <a:t>2021/2/2</a:t>
            </a:fld>
            <a:endParaRPr kumimoji="1" lang="ja-JP" altLang="en-US"/>
          </a:p>
        </p:txBody>
      </p:sp>
      <p:sp>
        <p:nvSpPr>
          <p:cNvPr id="5" name="フッター プレースホルダー 4">
            <a:extLst>
              <a:ext uri="{FF2B5EF4-FFF2-40B4-BE49-F238E27FC236}">
                <a16:creationId xmlns:a16="http://schemas.microsoft.com/office/drawing/2014/main" id="{CC919A08-FA2B-4E4F-BC94-6FDFF0E3BD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C875400-36D3-4145-BB6D-2C129B945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C1B06-29A6-4C5D-89C3-789D5B2F9B17}" type="slidenum">
              <a:rPr kumimoji="1" lang="ja-JP" altLang="en-US" smtClean="0"/>
              <a:t>‹#›</a:t>
            </a:fld>
            <a:endParaRPr kumimoji="1" lang="ja-JP" altLang="en-US"/>
          </a:p>
        </p:txBody>
      </p:sp>
    </p:spTree>
    <p:extLst>
      <p:ext uri="{BB962C8B-B14F-4D97-AF65-F5344CB8AC3E}">
        <p14:creationId xmlns:p14="http://schemas.microsoft.com/office/powerpoint/2010/main" val="2800054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apollo.lns.tohoku.ac.jp/scrit/SCRIT_Sendai_J/Physic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53165D-006A-4288-824F-B1D1ED1D2FFC}"/>
              </a:ext>
            </a:extLst>
          </p:cNvPr>
          <p:cNvSpPr>
            <a:spLocks noGrp="1"/>
          </p:cNvSpPr>
          <p:nvPr>
            <p:ph type="ctrTitle"/>
          </p:nvPr>
        </p:nvSpPr>
        <p:spPr>
          <a:xfrm>
            <a:off x="1524000" y="0"/>
            <a:ext cx="9144000" cy="2387600"/>
          </a:xfrm>
        </p:spPr>
        <p:txBody>
          <a:bodyPr>
            <a:normAutofit fontScale="90000"/>
          </a:bodyPr>
          <a:lstStyle/>
          <a:p>
            <a:r>
              <a:rPr lang="en-US" altLang="ja-JP" dirty="0"/>
              <a:t>SCRIT</a:t>
            </a:r>
            <a:r>
              <a:rPr lang="ja-JP" altLang="en-US" dirty="0"/>
              <a:t>における</a:t>
            </a:r>
            <a:br>
              <a:rPr lang="en-US" altLang="ja-JP" dirty="0"/>
            </a:br>
            <a:r>
              <a:rPr lang="ja-JP" altLang="en-US" dirty="0"/>
              <a:t>イオン分析器の分解能の向上</a:t>
            </a:r>
            <a:endParaRPr kumimoji="1" lang="ja-JP" altLang="en-US" dirty="0"/>
          </a:p>
        </p:txBody>
      </p:sp>
      <p:sp>
        <p:nvSpPr>
          <p:cNvPr id="3" name="字幕 2">
            <a:extLst>
              <a:ext uri="{FF2B5EF4-FFF2-40B4-BE49-F238E27FC236}">
                <a16:creationId xmlns:a16="http://schemas.microsoft.com/office/drawing/2014/main" id="{4ACE68D1-B8E7-4320-A49B-3BF1CD307A3E}"/>
              </a:ext>
            </a:extLst>
          </p:cNvPr>
          <p:cNvSpPr>
            <a:spLocks noGrp="1"/>
          </p:cNvSpPr>
          <p:nvPr>
            <p:ph type="subTitle" idx="1"/>
          </p:nvPr>
        </p:nvSpPr>
        <p:spPr>
          <a:xfrm>
            <a:off x="1524000" y="2837936"/>
            <a:ext cx="9144000" cy="1014786"/>
          </a:xfrm>
        </p:spPr>
        <p:txBody>
          <a:bodyPr/>
          <a:lstStyle/>
          <a:p>
            <a:r>
              <a:rPr kumimoji="1" lang="ja-JP" altLang="en-US" dirty="0"/>
              <a:t>栗田研　</a:t>
            </a:r>
            <a:r>
              <a:rPr kumimoji="1" lang="en-US" altLang="ja-JP" dirty="0"/>
              <a:t>17cb084r</a:t>
            </a:r>
            <a:r>
              <a:rPr kumimoji="1" lang="ja-JP" altLang="en-US" dirty="0"/>
              <a:t>　東條風雅</a:t>
            </a:r>
            <a:endParaRPr kumimoji="1" lang="en-US" altLang="ja-JP" dirty="0"/>
          </a:p>
          <a:p>
            <a:r>
              <a:rPr lang="ja-JP" altLang="en-US" dirty="0"/>
              <a:t>　　　　</a:t>
            </a:r>
            <a:r>
              <a:rPr lang="en-US" altLang="ja-JP" dirty="0"/>
              <a:t>17cb021b</a:t>
            </a:r>
            <a:r>
              <a:rPr lang="ja-JP" altLang="en-US" dirty="0"/>
              <a:t>　竹内湧哉</a:t>
            </a:r>
            <a:endParaRPr kumimoji="1" lang="ja-JP" altLang="en-US" dirty="0"/>
          </a:p>
        </p:txBody>
      </p:sp>
      <p:sp>
        <p:nvSpPr>
          <p:cNvPr id="6" name="テキスト ボックス 5">
            <a:extLst>
              <a:ext uri="{FF2B5EF4-FFF2-40B4-BE49-F238E27FC236}">
                <a16:creationId xmlns:a16="http://schemas.microsoft.com/office/drawing/2014/main" id="{140555E2-A1B1-4996-B5F2-C30398393C60}"/>
              </a:ext>
            </a:extLst>
          </p:cNvPr>
          <p:cNvSpPr txBox="1"/>
          <p:nvPr/>
        </p:nvSpPr>
        <p:spPr>
          <a:xfrm>
            <a:off x="2800350" y="4081254"/>
            <a:ext cx="6591300"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dirty="0"/>
          </a:p>
          <a:p>
            <a:endParaRPr lang="en-US" altLang="ja-JP" dirty="0"/>
          </a:p>
          <a:p>
            <a:endParaRPr kumimoji="1" lang="en-US" altLang="ja-JP" dirty="0"/>
          </a:p>
          <a:p>
            <a:endParaRPr lang="en-US" altLang="ja-JP" dirty="0"/>
          </a:p>
          <a:p>
            <a:endParaRPr lang="en-US" altLang="ja-JP" dirty="0"/>
          </a:p>
          <a:p>
            <a:endParaRPr lang="en-US" altLang="ja-JP" dirty="0"/>
          </a:p>
          <a:p>
            <a:endParaRPr kumimoji="1" lang="en-US" altLang="ja-JP" dirty="0"/>
          </a:p>
          <a:p>
            <a:endParaRPr kumimoji="1" lang="en-US" altLang="ja-JP" dirty="0"/>
          </a:p>
          <a:p>
            <a:endParaRPr kumimoji="1" lang="ja-JP" altLang="en-US" dirty="0"/>
          </a:p>
        </p:txBody>
      </p:sp>
      <p:sp>
        <p:nvSpPr>
          <p:cNvPr id="4" name="テキスト ボックス 3">
            <a:extLst>
              <a:ext uri="{FF2B5EF4-FFF2-40B4-BE49-F238E27FC236}">
                <a16:creationId xmlns:a16="http://schemas.microsoft.com/office/drawing/2014/main" id="{D0FCCB19-F859-421A-8E7F-8151482A9954}"/>
              </a:ext>
            </a:extLst>
          </p:cNvPr>
          <p:cNvSpPr txBox="1"/>
          <p:nvPr/>
        </p:nvSpPr>
        <p:spPr>
          <a:xfrm>
            <a:off x="3061447" y="4247198"/>
            <a:ext cx="1075764" cy="461665"/>
          </a:xfrm>
          <a:prstGeom prst="rect">
            <a:avLst/>
          </a:prstGeom>
          <a:noFill/>
        </p:spPr>
        <p:txBody>
          <a:bodyPr wrap="square" rtlCol="0">
            <a:spAutoFit/>
          </a:bodyPr>
          <a:lstStyle/>
          <a:p>
            <a:r>
              <a:rPr kumimoji="1" lang="ja-JP" altLang="en-US" sz="2400" dirty="0"/>
              <a:t>目次</a:t>
            </a:r>
          </a:p>
        </p:txBody>
      </p:sp>
      <p:sp>
        <p:nvSpPr>
          <p:cNvPr id="5" name="テキスト ボックス 4">
            <a:extLst>
              <a:ext uri="{FF2B5EF4-FFF2-40B4-BE49-F238E27FC236}">
                <a16:creationId xmlns:a16="http://schemas.microsoft.com/office/drawing/2014/main" id="{0E98B266-F1D5-4606-96C4-B92A11C20C5D}"/>
              </a:ext>
            </a:extLst>
          </p:cNvPr>
          <p:cNvSpPr txBox="1"/>
          <p:nvPr/>
        </p:nvSpPr>
        <p:spPr>
          <a:xfrm>
            <a:off x="4537261" y="4247198"/>
            <a:ext cx="5638801" cy="2308324"/>
          </a:xfrm>
          <a:prstGeom prst="rect">
            <a:avLst/>
          </a:prstGeom>
          <a:noFill/>
        </p:spPr>
        <p:txBody>
          <a:bodyPr wrap="square" rtlCol="0">
            <a:spAutoFit/>
          </a:bodyPr>
          <a:lstStyle/>
          <a:p>
            <a:r>
              <a:rPr kumimoji="1" lang="en-US" altLang="ja-JP" sz="2400" dirty="0"/>
              <a:t>1. </a:t>
            </a:r>
            <a:r>
              <a:rPr kumimoji="1" lang="ja-JP" altLang="en-US" sz="2400" dirty="0"/>
              <a:t>イオン分析器の原理</a:t>
            </a:r>
            <a:endParaRPr kumimoji="1" lang="en-US" altLang="ja-JP" sz="2400" dirty="0"/>
          </a:p>
          <a:p>
            <a:r>
              <a:rPr lang="en-US" altLang="ja-JP" sz="2400" dirty="0"/>
              <a:t>2. </a:t>
            </a:r>
            <a:r>
              <a:rPr lang="ja-JP" altLang="en-US" sz="2400" dirty="0"/>
              <a:t>目的と方針</a:t>
            </a:r>
            <a:endParaRPr lang="en-US" altLang="ja-JP" sz="2400" dirty="0"/>
          </a:p>
          <a:p>
            <a:r>
              <a:rPr lang="en-US" altLang="ja-JP" sz="2400" dirty="0"/>
              <a:t>3. MCP</a:t>
            </a:r>
            <a:r>
              <a:rPr lang="ja-JP" altLang="en-US" sz="2400" dirty="0"/>
              <a:t>からくるパルスの測定</a:t>
            </a:r>
            <a:endParaRPr lang="en-US" altLang="ja-JP" sz="2400" dirty="0"/>
          </a:p>
          <a:p>
            <a:r>
              <a:rPr lang="en-US" altLang="ja-JP" sz="2400" dirty="0"/>
              <a:t>4. MCP</a:t>
            </a:r>
            <a:r>
              <a:rPr lang="ja-JP" altLang="en-US" sz="2400" dirty="0"/>
              <a:t>読み出し基板デザイン</a:t>
            </a:r>
            <a:endParaRPr lang="en-US" altLang="ja-JP" sz="2400" dirty="0"/>
          </a:p>
          <a:p>
            <a:r>
              <a:rPr lang="en-US" altLang="ja-JP" sz="2400" dirty="0"/>
              <a:t>5. </a:t>
            </a:r>
            <a:r>
              <a:rPr lang="ja-JP" altLang="en-US" sz="2400" dirty="0"/>
              <a:t>クロストークの実測</a:t>
            </a:r>
            <a:endParaRPr lang="en-US" altLang="ja-JP" sz="2400" dirty="0"/>
          </a:p>
          <a:p>
            <a:r>
              <a:rPr lang="en-US" altLang="ja-JP" sz="2400" dirty="0"/>
              <a:t>6. </a:t>
            </a:r>
            <a:r>
              <a:rPr kumimoji="1" lang="ja-JP" altLang="en-US" sz="2400" dirty="0"/>
              <a:t>評価と考察</a:t>
            </a:r>
            <a:endParaRPr kumimoji="1" lang="en-US" altLang="ja-JP" sz="2400" dirty="0"/>
          </a:p>
        </p:txBody>
      </p:sp>
    </p:spTree>
    <p:extLst>
      <p:ext uri="{BB962C8B-B14F-4D97-AF65-F5344CB8AC3E}">
        <p14:creationId xmlns:p14="http://schemas.microsoft.com/office/powerpoint/2010/main" val="274129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lang="en-US" altLang="ja-JP" sz="3200" dirty="0"/>
              <a:t>5</a:t>
            </a:r>
            <a:r>
              <a:rPr kumimoji="1" lang="en-US" altLang="ja-JP" sz="3200" dirty="0"/>
              <a:t>. </a:t>
            </a:r>
            <a:r>
              <a:rPr kumimoji="1" lang="ja-JP" altLang="en-US" sz="3200" dirty="0"/>
              <a:t>クロストークの実測</a:t>
            </a:r>
          </a:p>
        </p:txBody>
      </p:sp>
      <p:graphicFrame>
        <p:nvGraphicFramePr>
          <p:cNvPr id="5" name="グラフ 4">
            <a:extLst>
              <a:ext uri="{FF2B5EF4-FFF2-40B4-BE49-F238E27FC236}">
                <a16:creationId xmlns:a16="http://schemas.microsoft.com/office/drawing/2014/main" id="{164419CC-7E5D-463E-9D68-B81FBF4C1DB0}"/>
              </a:ext>
            </a:extLst>
          </p:cNvPr>
          <p:cNvGraphicFramePr>
            <a:graphicFrameLocks/>
          </p:cNvGraphicFramePr>
          <p:nvPr>
            <p:extLst>
              <p:ext uri="{D42A27DB-BD31-4B8C-83A1-F6EECF244321}">
                <p14:modId xmlns:p14="http://schemas.microsoft.com/office/powerpoint/2010/main" val="2900793896"/>
              </p:ext>
            </p:extLst>
          </p:nvPr>
        </p:nvGraphicFramePr>
        <p:xfrm>
          <a:off x="579464" y="3525940"/>
          <a:ext cx="4543782" cy="26541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a:extLst>
              <a:ext uri="{FF2B5EF4-FFF2-40B4-BE49-F238E27FC236}">
                <a16:creationId xmlns:a16="http://schemas.microsoft.com/office/drawing/2014/main" id="{FB5B7856-EF12-49F6-A1C7-B146B62349E8}"/>
              </a:ext>
            </a:extLst>
          </p:cNvPr>
          <p:cNvGraphicFramePr>
            <a:graphicFrameLocks/>
          </p:cNvGraphicFramePr>
          <p:nvPr>
            <p:extLst>
              <p:ext uri="{D42A27DB-BD31-4B8C-83A1-F6EECF244321}">
                <p14:modId xmlns:p14="http://schemas.microsoft.com/office/powerpoint/2010/main" val="3984797867"/>
              </p:ext>
            </p:extLst>
          </p:nvPr>
        </p:nvGraphicFramePr>
        <p:xfrm>
          <a:off x="6216522" y="349647"/>
          <a:ext cx="4540607" cy="265102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グラフ 6">
            <a:extLst>
              <a:ext uri="{FF2B5EF4-FFF2-40B4-BE49-F238E27FC236}">
                <a16:creationId xmlns:a16="http://schemas.microsoft.com/office/drawing/2014/main" id="{19006E19-7A3D-48D5-8F18-463891C3301F}"/>
              </a:ext>
            </a:extLst>
          </p:cNvPr>
          <p:cNvGraphicFramePr>
            <a:graphicFrameLocks/>
          </p:cNvGraphicFramePr>
          <p:nvPr>
            <p:extLst>
              <p:ext uri="{D42A27DB-BD31-4B8C-83A1-F6EECF244321}">
                <p14:modId xmlns:p14="http://schemas.microsoft.com/office/powerpoint/2010/main" val="3827396324"/>
              </p:ext>
            </p:extLst>
          </p:nvPr>
        </p:nvGraphicFramePr>
        <p:xfrm>
          <a:off x="6213347" y="3525940"/>
          <a:ext cx="4543782" cy="2651022"/>
        </p:xfrm>
        <a:graphic>
          <a:graphicData uri="http://schemas.openxmlformats.org/drawingml/2006/chart">
            <c:chart xmlns:c="http://schemas.openxmlformats.org/drawingml/2006/chart" xmlns:r="http://schemas.openxmlformats.org/officeDocument/2006/relationships" r:id="rId5"/>
          </a:graphicData>
        </a:graphic>
      </p:graphicFrame>
      <p:sp>
        <p:nvSpPr>
          <p:cNvPr id="8" name="テキスト ボックス 7">
            <a:extLst>
              <a:ext uri="{FF2B5EF4-FFF2-40B4-BE49-F238E27FC236}">
                <a16:creationId xmlns:a16="http://schemas.microsoft.com/office/drawing/2014/main" id="{B6AE2E6A-11E0-4AC0-B72C-15E7BE53BC92}"/>
              </a:ext>
            </a:extLst>
          </p:cNvPr>
          <p:cNvSpPr txBox="1"/>
          <p:nvPr/>
        </p:nvSpPr>
        <p:spPr>
          <a:xfrm>
            <a:off x="1143195" y="1413548"/>
            <a:ext cx="3416320" cy="523220"/>
          </a:xfrm>
          <a:prstGeom prst="rect">
            <a:avLst/>
          </a:prstGeom>
          <a:noFill/>
        </p:spPr>
        <p:txBody>
          <a:bodyPr wrap="none" rtlCol="0">
            <a:spAutoFit/>
          </a:bodyPr>
          <a:lstStyle/>
          <a:p>
            <a:r>
              <a:rPr kumimoji="1" lang="ja-JP" altLang="en-US" sz="2800" dirty="0"/>
              <a:t>全体的に２５％以下</a:t>
            </a:r>
          </a:p>
        </p:txBody>
      </p:sp>
      <p:sp>
        <p:nvSpPr>
          <p:cNvPr id="10" name="テキスト ボックス 9">
            <a:extLst>
              <a:ext uri="{FF2B5EF4-FFF2-40B4-BE49-F238E27FC236}">
                <a16:creationId xmlns:a16="http://schemas.microsoft.com/office/drawing/2014/main" id="{E2F5A0DA-9D1A-42C0-AEBC-FDB45CEBCAD4}"/>
              </a:ext>
            </a:extLst>
          </p:cNvPr>
          <p:cNvSpPr txBox="1"/>
          <p:nvPr/>
        </p:nvSpPr>
        <p:spPr>
          <a:xfrm>
            <a:off x="533252" y="2647149"/>
            <a:ext cx="4636206" cy="461665"/>
          </a:xfrm>
          <a:prstGeom prst="rect">
            <a:avLst/>
          </a:prstGeom>
          <a:noFill/>
        </p:spPr>
        <p:txBody>
          <a:bodyPr wrap="none" rtlCol="0">
            <a:spAutoFit/>
          </a:bodyPr>
          <a:lstStyle/>
          <a:p>
            <a:r>
              <a:rPr lang="ja-JP" altLang="en-US" sz="2400" dirty="0"/>
              <a:t>立ち上がり時間が</a:t>
            </a:r>
            <a:r>
              <a:rPr lang="en-US" altLang="ja-JP" sz="2400" dirty="0"/>
              <a:t>0.6ns</a:t>
            </a:r>
            <a:r>
              <a:rPr lang="ja-JP" altLang="en-US" sz="2400" dirty="0"/>
              <a:t>でも同様</a:t>
            </a:r>
            <a:endParaRPr kumimoji="1" lang="ja-JP" altLang="en-US" sz="2400" dirty="0"/>
          </a:p>
        </p:txBody>
      </p:sp>
    </p:spTree>
    <p:extLst>
      <p:ext uri="{BB962C8B-B14F-4D97-AF65-F5344CB8AC3E}">
        <p14:creationId xmlns:p14="http://schemas.microsoft.com/office/powerpoint/2010/main" val="2421933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kumimoji="1" lang="en-US" altLang="ja-JP" sz="3200" dirty="0"/>
              <a:t>6. </a:t>
            </a:r>
            <a:r>
              <a:rPr kumimoji="1" lang="ja-JP" altLang="en-US" sz="3200" dirty="0"/>
              <a:t>評価と考察</a:t>
            </a:r>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7DD3AF53-D2CA-4267-8829-B6A69CAD132A}"/>
              </a:ext>
            </a:extLst>
          </p:cNvPr>
          <p:cNvPicPr>
            <a:picLocks noChangeAspect="1"/>
          </p:cNvPicPr>
          <p:nvPr/>
        </p:nvPicPr>
        <p:blipFill rotWithShape="1">
          <a:blip r:embed="rId3">
            <a:extLst>
              <a:ext uri="{28A0092B-C50C-407E-A947-70E740481C1C}">
                <a14:useLocalDpi xmlns:a14="http://schemas.microsoft.com/office/drawing/2010/main" val="0"/>
              </a:ext>
            </a:extLst>
          </a:blip>
          <a:srcRect l="25697" b="10222"/>
          <a:stretch/>
        </p:blipFill>
        <p:spPr>
          <a:xfrm>
            <a:off x="8023653" y="0"/>
            <a:ext cx="4168347" cy="3775662"/>
          </a:xfrm>
          <a:prstGeom prst="rect">
            <a:avLst/>
          </a:prstGeom>
        </p:spPr>
      </p:pic>
      <p:sp>
        <p:nvSpPr>
          <p:cNvPr id="7" name="テキスト ボックス 6">
            <a:extLst>
              <a:ext uri="{FF2B5EF4-FFF2-40B4-BE49-F238E27FC236}">
                <a16:creationId xmlns:a16="http://schemas.microsoft.com/office/drawing/2014/main" id="{88F33DFE-D546-4F2B-9BAD-78B7E8365112}"/>
              </a:ext>
            </a:extLst>
          </p:cNvPr>
          <p:cNvSpPr txBox="1"/>
          <p:nvPr/>
        </p:nvSpPr>
        <p:spPr>
          <a:xfrm>
            <a:off x="145417" y="1532239"/>
            <a:ext cx="6375463" cy="461665"/>
          </a:xfrm>
          <a:prstGeom prst="rect">
            <a:avLst/>
          </a:prstGeom>
          <a:noFill/>
        </p:spPr>
        <p:txBody>
          <a:bodyPr wrap="none" rtlCol="0">
            <a:spAutoFit/>
          </a:bodyPr>
          <a:lstStyle/>
          <a:p>
            <a:r>
              <a:rPr lang="ja-JP" altLang="en-US" sz="2400" dirty="0"/>
              <a:t>基盤でのクロストークは</a:t>
            </a:r>
            <a:r>
              <a:rPr lang="en-US" altLang="ja-JP" sz="2400" dirty="0"/>
              <a:t>25</a:t>
            </a:r>
            <a:r>
              <a:rPr lang="ja-JP" altLang="en-US" sz="2400" dirty="0"/>
              <a:t>％程度とわかった</a:t>
            </a:r>
            <a:endParaRPr kumimoji="1" lang="ja-JP" altLang="en-US" sz="2400" dirty="0"/>
          </a:p>
        </p:txBody>
      </p:sp>
      <p:sp>
        <p:nvSpPr>
          <p:cNvPr id="8" name="テキスト ボックス 7">
            <a:extLst>
              <a:ext uri="{FF2B5EF4-FFF2-40B4-BE49-F238E27FC236}">
                <a16:creationId xmlns:a16="http://schemas.microsoft.com/office/drawing/2014/main" id="{08C19753-B211-4202-890B-068E394E5F89}"/>
              </a:ext>
            </a:extLst>
          </p:cNvPr>
          <p:cNvSpPr txBox="1"/>
          <p:nvPr/>
        </p:nvSpPr>
        <p:spPr>
          <a:xfrm>
            <a:off x="145417" y="2380735"/>
            <a:ext cx="8953092" cy="5632311"/>
          </a:xfrm>
          <a:prstGeom prst="rect">
            <a:avLst/>
          </a:prstGeom>
          <a:noFill/>
        </p:spPr>
        <p:txBody>
          <a:bodyPr wrap="none" rtlCol="0">
            <a:spAutoFit/>
          </a:bodyPr>
          <a:lstStyle/>
          <a:p>
            <a:r>
              <a:rPr lang="ja-JP" altLang="en-US" sz="2400" dirty="0"/>
              <a:t>考えられる問題</a:t>
            </a:r>
            <a:endParaRPr lang="en-US" altLang="ja-JP" sz="2400" dirty="0"/>
          </a:p>
          <a:p>
            <a:r>
              <a:rPr kumimoji="1" lang="ja-JP" altLang="en-US" sz="2400" dirty="0"/>
              <a:t>・</a:t>
            </a:r>
            <a:r>
              <a:rPr kumimoji="1" lang="en-US" altLang="ja-JP" sz="2400" dirty="0"/>
              <a:t>MCP</a:t>
            </a:r>
            <a:r>
              <a:rPr kumimoji="1" lang="ja-JP" altLang="en-US" sz="2400" dirty="0"/>
              <a:t>の波高バリエーションが大きい場合</a:t>
            </a:r>
            <a:endParaRPr kumimoji="1" lang="en-US" altLang="ja-JP" sz="2400" dirty="0"/>
          </a:p>
          <a:p>
            <a:r>
              <a:rPr lang="ja-JP" altLang="en-US" sz="2400" dirty="0"/>
              <a:t>ディスクリでカットできない可能性</a:t>
            </a:r>
            <a:endParaRPr lang="en-US" altLang="ja-JP" sz="2400" dirty="0"/>
          </a:p>
          <a:p>
            <a:endParaRPr kumimoji="1" lang="en-US" altLang="ja-JP" sz="2400" dirty="0"/>
          </a:p>
          <a:p>
            <a:r>
              <a:rPr lang="ja-JP" altLang="en-US" sz="2400" dirty="0"/>
              <a:t>→５０％もないと考えられるため問題ないと考えられる</a:t>
            </a:r>
            <a:endParaRPr lang="en-US" altLang="ja-JP" sz="2400" dirty="0"/>
          </a:p>
          <a:p>
            <a:endParaRPr kumimoji="1" lang="en-US" altLang="ja-JP" sz="2400" dirty="0"/>
          </a:p>
          <a:p>
            <a:r>
              <a:rPr kumimoji="1" lang="ja-JP" altLang="en-US" sz="2400" dirty="0"/>
              <a:t>・配線によるクロストークの上昇</a:t>
            </a:r>
            <a:endParaRPr lang="en-US" altLang="ja-JP" sz="2400" dirty="0"/>
          </a:p>
          <a:p>
            <a:endParaRPr lang="en-US" altLang="ja-JP" sz="2400" dirty="0"/>
          </a:p>
          <a:p>
            <a:r>
              <a:rPr lang="ja-JP" altLang="en-US" sz="2400" dirty="0"/>
              <a:t>→今回の電極では隙間が</a:t>
            </a:r>
            <a:r>
              <a:rPr lang="en-US" altLang="ja-JP" sz="2400" dirty="0"/>
              <a:t>0.075</a:t>
            </a:r>
            <a:r>
              <a:rPr lang="ja-JP" altLang="en-US" sz="2400" dirty="0"/>
              <a:t>㎜ととても近く配線が近づいても</a:t>
            </a:r>
            <a:endParaRPr lang="en-US" altLang="ja-JP" sz="2400" dirty="0"/>
          </a:p>
          <a:p>
            <a:r>
              <a:rPr lang="ja-JP" altLang="en-US" sz="2400" dirty="0"/>
              <a:t>たかだか数</a:t>
            </a:r>
            <a:r>
              <a:rPr lang="en-US" altLang="ja-JP" sz="2400" dirty="0"/>
              <a:t>mm</a:t>
            </a:r>
            <a:r>
              <a:rPr lang="ja-JP" altLang="en-US" sz="2400" dirty="0"/>
              <a:t>程度と考えられるため</a:t>
            </a:r>
            <a:endParaRPr lang="en-US" altLang="ja-JP" sz="2400" dirty="0"/>
          </a:p>
          <a:p>
            <a:r>
              <a:rPr lang="ja-JP" altLang="en-US" sz="2400" dirty="0"/>
              <a:t>影響としては無視できる程度の影響しかないと考えられる</a:t>
            </a:r>
            <a:endParaRPr lang="en-US" altLang="ja-JP" sz="2400" dirty="0"/>
          </a:p>
          <a:p>
            <a:endParaRPr lang="en-US" altLang="ja-JP" sz="2400" dirty="0"/>
          </a:p>
          <a:p>
            <a:endParaRPr lang="en-US" altLang="ja-JP" sz="2400" dirty="0"/>
          </a:p>
          <a:p>
            <a:endParaRPr lang="en-US" altLang="ja-JP" sz="2400" dirty="0"/>
          </a:p>
          <a:p>
            <a:endParaRPr kumimoji="1" lang="ja-JP" altLang="en-US" sz="2400" dirty="0"/>
          </a:p>
        </p:txBody>
      </p:sp>
    </p:spTree>
    <p:extLst>
      <p:ext uri="{BB962C8B-B14F-4D97-AF65-F5344CB8AC3E}">
        <p14:creationId xmlns:p14="http://schemas.microsoft.com/office/powerpoint/2010/main" val="964008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kumimoji="1" lang="ja-JP" altLang="en-US" sz="3200" dirty="0"/>
              <a:t>資料</a:t>
            </a:r>
          </a:p>
        </p:txBody>
      </p:sp>
      <p:pic>
        <p:nvPicPr>
          <p:cNvPr id="4" name="Picture 4">
            <a:extLst>
              <a:ext uri="{FF2B5EF4-FFF2-40B4-BE49-F238E27FC236}">
                <a16:creationId xmlns:a16="http://schemas.microsoft.com/office/drawing/2014/main" id="{62D27C19-04AA-4947-A50D-F55DA7239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407" y="1243012"/>
            <a:ext cx="3533775" cy="43719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47DCB5B-9326-40E4-AC7D-84FDD91590D8}"/>
              </a:ext>
            </a:extLst>
          </p:cNvPr>
          <p:cNvSpPr txBox="1"/>
          <p:nvPr/>
        </p:nvSpPr>
        <p:spPr>
          <a:xfrm>
            <a:off x="476547" y="781347"/>
            <a:ext cx="6554568" cy="461665"/>
          </a:xfrm>
          <a:prstGeom prst="rect">
            <a:avLst/>
          </a:prstGeom>
          <a:noFill/>
        </p:spPr>
        <p:txBody>
          <a:bodyPr wrap="square" rtlCol="0">
            <a:spAutoFit/>
          </a:bodyPr>
          <a:lstStyle/>
          <a:p>
            <a:r>
              <a:rPr lang="ja-JP" altLang="en-US" sz="2400" dirty="0"/>
              <a:t>不安定原子核の大きさと形を決定したい</a:t>
            </a:r>
            <a:endParaRPr kumimoji="1" lang="ja-JP" altLang="en-US" sz="2400" dirty="0"/>
          </a:p>
        </p:txBody>
      </p:sp>
      <p:sp>
        <p:nvSpPr>
          <p:cNvPr id="8" name="テキスト ボックス 7">
            <a:extLst>
              <a:ext uri="{FF2B5EF4-FFF2-40B4-BE49-F238E27FC236}">
                <a16:creationId xmlns:a16="http://schemas.microsoft.com/office/drawing/2014/main" id="{FE5829C1-C781-43FC-A81F-C27D096EA12E}"/>
              </a:ext>
            </a:extLst>
          </p:cNvPr>
          <p:cNvSpPr txBox="1"/>
          <p:nvPr/>
        </p:nvSpPr>
        <p:spPr>
          <a:xfrm>
            <a:off x="1714003" y="5430321"/>
            <a:ext cx="3533775" cy="369332"/>
          </a:xfrm>
          <a:prstGeom prst="rect">
            <a:avLst/>
          </a:prstGeom>
          <a:noFill/>
        </p:spPr>
        <p:txBody>
          <a:bodyPr wrap="square">
            <a:spAutoFit/>
          </a:bodyPr>
          <a:lstStyle/>
          <a:p>
            <a:r>
              <a:rPr lang="en-US" altLang="ja-JP" dirty="0"/>
              <a:t>SCRIT</a:t>
            </a:r>
            <a:r>
              <a:rPr lang="ja-JP" altLang="en-US" dirty="0"/>
              <a:t>（</a:t>
            </a:r>
            <a:r>
              <a:rPr lang="en-US" altLang="ja-JP" i="0" dirty="0">
                <a:solidFill>
                  <a:srgbClr val="574D4D"/>
                </a:solidFill>
                <a:effectLst/>
                <a:latin typeface="HiraKakuPro-W6"/>
              </a:rPr>
              <a:t>Self Confining RI Target</a:t>
            </a:r>
            <a:r>
              <a:rPr lang="ja-JP" altLang="en-US" dirty="0"/>
              <a:t>）</a:t>
            </a:r>
          </a:p>
        </p:txBody>
      </p:sp>
      <p:sp>
        <p:nvSpPr>
          <p:cNvPr id="9" name="テキスト ボックス 8">
            <a:extLst>
              <a:ext uri="{FF2B5EF4-FFF2-40B4-BE49-F238E27FC236}">
                <a16:creationId xmlns:a16="http://schemas.microsoft.com/office/drawing/2014/main" id="{9A81C1EC-03FB-4BF3-941E-645FF281FD0A}"/>
              </a:ext>
            </a:extLst>
          </p:cNvPr>
          <p:cNvSpPr txBox="1"/>
          <p:nvPr/>
        </p:nvSpPr>
        <p:spPr>
          <a:xfrm>
            <a:off x="964818" y="1740023"/>
            <a:ext cx="5032147" cy="646331"/>
          </a:xfrm>
          <a:prstGeom prst="rect">
            <a:avLst/>
          </a:prstGeom>
          <a:noFill/>
        </p:spPr>
        <p:txBody>
          <a:bodyPr wrap="none" rtlCol="0">
            <a:spAutoFit/>
          </a:bodyPr>
          <a:lstStyle/>
          <a:p>
            <a:r>
              <a:rPr kumimoji="1" lang="ja-JP" altLang="en-US" dirty="0"/>
              <a:t>問題点：</a:t>
            </a:r>
            <a:endParaRPr kumimoji="1" lang="en-US" altLang="ja-JP" dirty="0"/>
          </a:p>
          <a:p>
            <a:r>
              <a:rPr kumimoji="1" lang="ja-JP" altLang="en-US" dirty="0"/>
              <a:t>半減期が短く固体ターゲットを作る時間がない</a:t>
            </a:r>
          </a:p>
        </p:txBody>
      </p:sp>
      <p:sp>
        <p:nvSpPr>
          <p:cNvPr id="10" name="テキスト ボックス 9">
            <a:extLst>
              <a:ext uri="{FF2B5EF4-FFF2-40B4-BE49-F238E27FC236}">
                <a16:creationId xmlns:a16="http://schemas.microsoft.com/office/drawing/2014/main" id="{E4F007F5-28E5-43AF-B60D-2A162EA7D0D3}"/>
              </a:ext>
            </a:extLst>
          </p:cNvPr>
          <p:cNvSpPr txBox="1"/>
          <p:nvPr/>
        </p:nvSpPr>
        <p:spPr>
          <a:xfrm>
            <a:off x="1195650" y="3706425"/>
            <a:ext cx="4570482" cy="646331"/>
          </a:xfrm>
          <a:prstGeom prst="rect">
            <a:avLst/>
          </a:prstGeom>
          <a:noFill/>
        </p:spPr>
        <p:txBody>
          <a:bodyPr wrap="none" rtlCol="0">
            <a:spAutoFit/>
          </a:bodyPr>
          <a:lstStyle/>
          <a:p>
            <a:r>
              <a:rPr kumimoji="1" lang="ja-JP" altLang="en-US" dirty="0"/>
              <a:t>解決策：</a:t>
            </a:r>
            <a:endParaRPr kumimoji="1" lang="en-US" altLang="ja-JP" dirty="0"/>
          </a:p>
          <a:p>
            <a:r>
              <a:rPr lang="ja-JP" altLang="en-US" dirty="0"/>
              <a:t>イオンのままトラップして電子散乱しよう</a:t>
            </a:r>
            <a:endParaRPr kumimoji="1" lang="ja-JP" altLang="en-US" dirty="0"/>
          </a:p>
        </p:txBody>
      </p:sp>
      <p:sp>
        <p:nvSpPr>
          <p:cNvPr id="11" name="テキスト ボックス 10">
            <a:extLst>
              <a:ext uri="{FF2B5EF4-FFF2-40B4-BE49-F238E27FC236}">
                <a16:creationId xmlns:a16="http://schemas.microsoft.com/office/drawing/2014/main" id="{F5502A51-7C2E-4D96-A3E8-EE0D072572A9}"/>
              </a:ext>
            </a:extLst>
          </p:cNvPr>
          <p:cNvSpPr txBox="1"/>
          <p:nvPr/>
        </p:nvSpPr>
        <p:spPr>
          <a:xfrm>
            <a:off x="6870686" y="6076653"/>
            <a:ext cx="5179215" cy="261610"/>
          </a:xfrm>
          <a:prstGeom prst="rect">
            <a:avLst/>
          </a:prstGeom>
          <a:noFill/>
        </p:spPr>
        <p:txBody>
          <a:bodyPr wrap="square" rtlCol="0">
            <a:spAutoFit/>
          </a:bodyPr>
          <a:lstStyle/>
          <a:p>
            <a:r>
              <a:rPr lang="ja-JP" altLang="en-US" sz="1100" dirty="0"/>
              <a:t>出典（</a:t>
            </a:r>
            <a:r>
              <a:rPr lang="en-US" altLang="ja-JP" sz="1100" dirty="0"/>
              <a:t> </a:t>
            </a:r>
            <a:r>
              <a:rPr lang="en-US" altLang="ja-JP" sz="1100" dirty="0">
                <a:hlinkClick r:id="rId4"/>
              </a:rPr>
              <a:t>http://apollo.lns.tohoku.ac.jp/scrit/SCRIT_Sendai_J/Physics.html</a:t>
            </a:r>
            <a:r>
              <a:rPr lang="ja-JP" altLang="en-US" sz="1100" dirty="0"/>
              <a:t>）</a:t>
            </a:r>
            <a:endParaRPr kumimoji="1" lang="ja-JP" altLang="en-US" sz="1100" dirty="0"/>
          </a:p>
        </p:txBody>
      </p:sp>
      <p:sp>
        <p:nvSpPr>
          <p:cNvPr id="12" name="矢印: 下 11">
            <a:extLst>
              <a:ext uri="{FF2B5EF4-FFF2-40B4-BE49-F238E27FC236}">
                <a16:creationId xmlns:a16="http://schemas.microsoft.com/office/drawing/2014/main" id="{E1506AC9-4368-4053-B070-6A15C14E7EAD}"/>
              </a:ext>
            </a:extLst>
          </p:cNvPr>
          <p:cNvSpPr/>
          <p:nvPr/>
        </p:nvSpPr>
        <p:spPr>
          <a:xfrm>
            <a:off x="2689934" y="2565647"/>
            <a:ext cx="1367161" cy="64633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B1790516-05E0-4CA8-BCE1-889AB1B1F252}"/>
              </a:ext>
            </a:extLst>
          </p:cNvPr>
          <p:cNvSpPr/>
          <p:nvPr/>
        </p:nvSpPr>
        <p:spPr>
          <a:xfrm>
            <a:off x="2689933" y="4586131"/>
            <a:ext cx="1367161" cy="64633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2C35E72-B66C-4371-A50A-4EFD8F48B5EF}"/>
              </a:ext>
            </a:extLst>
          </p:cNvPr>
          <p:cNvSpPr txBox="1"/>
          <p:nvPr/>
        </p:nvSpPr>
        <p:spPr>
          <a:xfrm>
            <a:off x="7994989" y="5707321"/>
            <a:ext cx="2930610" cy="369332"/>
          </a:xfrm>
          <a:prstGeom prst="rect">
            <a:avLst/>
          </a:prstGeom>
          <a:noFill/>
        </p:spPr>
        <p:txBody>
          <a:bodyPr wrap="none" rtlCol="0">
            <a:spAutoFit/>
          </a:bodyPr>
          <a:lstStyle/>
          <a:p>
            <a:r>
              <a:rPr kumimoji="1" lang="ja-JP" altLang="en-US" dirty="0"/>
              <a:t>図１：</a:t>
            </a:r>
            <a:r>
              <a:rPr kumimoji="1" lang="en-US" altLang="ja-JP" dirty="0"/>
              <a:t>SCRIT</a:t>
            </a:r>
            <a:r>
              <a:rPr kumimoji="1" lang="ja-JP" altLang="en-US" dirty="0"/>
              <a:t>のイメージ図</a:t>
            </a:r>
          </a:p>
        </p:txBody>
      </p:sp>
    </p:spTree>
    <p:extLst>
      <p:ext uri="{BB962C8B-B14F-4D97-AF65-F5344CB8AC3E}">
        <p14:creationId xmlns:p14="http://schemas.microsoft.com/office/powerpoint/2010/main" val="1202225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55D983C1-E01E-4294-8F23-02257B419F79}"/>
              </a:ext>
            </a:extLst>
          </p:cNvPr>
          <p:cNvSpPr>
            <a:spLocks noGrp="1"/>
          </p:cNvSpPr>
          <p:nvPr>
            <p:ph type="title"/>
          </p:nvPr>
        </p:nvSpPr>
        <p:spPr>
          <a:xfrm>
            <a:off x="0" y="18256"/>
            <a:ext cx="10515600" cy="662782"/>
          </a:xfrm>
        </p:spPr>
        <p:txBody>
          <a:bodyPr>
            <a:normAutofit/>
          </a:bodyPr>
          <a:lstStyle/>
          <a:p>
            <a:r>
              <a:rPr lang="ja-JP" altLang="en-US" sz="3200" dirty="0"/>
              <a:t>資料</a:t>
            </a:r>
            <a:endParaRPr kumimoji="1" lang="ja-JP" altLang="en-US" sz="3200" dirty="0"/>
          </a:p>
        </p:txBody>
      </p:sp>
      <p:grpSp>
        <p:nvGrpSpPr>
          <p:cNvPr id="17" name="グループ化 16">
            <a:extLst>
              <a:ext uri="{FF2B5EF4-FFF2-40B4-BE49-F238E27FC236}">
                <a16:creationId xmlns:a16="http://schemas.microsoft.com/office/drawing/2014/main" id="{A1BB7E97-A99D-46FB-B78A-ED29592EDB9D}"/>
              </a:ext>
            </a:extLst>
          </p:cNvPr>
          <p:cNvGrpSpPr/>
          <p:nvPr/>
        </p:nvGrpSpPr>
        <p:grpSpPr>
          <a:xfrm>
            <a:off x="4831766" y="2911876"/>
            <a:ext cx="7172244" cy="3435417"/>
            <a:chOff x="3511192" y="1801530"/>
            <a:chExt cx="8532580" cy="3887035"/>
          </a:xfrm>
        </p:grpSpPr>
        <p:cxnSp>
          <p:nvCxnSpPr>
            <p:cNvPr id="18" name="直線矢印コネクタ 17">
              <a:extLst>
                <a:ext uri="{FF2B5EF4-FFF2-40B4-BE49-F238E27FC236}">
                  <a16:creationId xmlns:a16="http://schemas.microsoft.com/office/drawing/2014/main" id="{76D5DA4F-3401-49A2-A79E-87A026A9B215}"/>
                </a:ext>
              </a:extLst>
            </p:cNvPr>
            <p:cNvCxnSpPr>
              <a:cxnSpLocks/>
            </p:cNvCxnSpPr>
            <p:nvPr/>
          </p:nvCxnSpPr>
          <p:spPr>
            <a:xfrm>
              <a:off x="4248116" y="4404216"/>
              <a:ext cx="3832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曲線 18">
              <a:extLst>
                <a:ext uri="{FF2B5EF4-FFF2-40B4-BE49-F238E27FC236}">
                  <a16:creationId xmlns:a16="http://schemas.microsoft.com/office/drawing/2014/main" id="{26C3B288-1E01-4174-8C09-C8300EF03D45}"/>
                </a:ext>
              </a:extLst>
            </p:cNvPr>
            <p:cNvCxnSpPr>
              <a:cxnSpLocks/>
              <a:stCxn id="30" idx="6"/>
              <a:endCxn id="33" idx="1"/>
            </p:cNvCxnSpPr>
            <p:nvPr/>
          </p:nvCxnSpPr>
          <p:spPr>
            <a:xfrm>
              <a:off x="6248417" y="2558850"/>
              <a:ext cx="2096335" cy="1845368"/>
            </a:xfrm>
            <a:prstGeom prst="curvedConnector3">
              <a:avLst>
                <a:gd name="adj1" fmla="val 50000"/>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3D37861B-4696-4B36-869C-2AC63734072C}"/>
                </a:ext>
              </a:extLst>
            </p:cNvPr>
            <p:cNvSpPr/>
            <p:nvPr/>
          </p:nvSpPr>
          <p:spPr>
            <a:xfrm>
              <a:off x="3511192" y="1801530"/>
              <a:ext cx="3832193" cy="348965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lang="en-US" altLang="ja-JP" dirty="0"/>
            </a:p>
            <a:p>
              <a:pPr algn="ctr"/>
              <a:r>
                <a:rPr kumimoji="1" lang="en-US" altLang="ja-JP" dirty="0"/>
                <a:t>SCRIT</a:t>
              </a:r>
              <a:endParaRPr kumimoji="1" lang="ja-JP" altLang="en-US" dirty="0"/>
            </a:p>
          </p:txBody>
        </p:sp>
        <p:cxnSp>
          <p:nvCxnSpPr>
            <p:cNvPr id="23" name="直線コネクタ 22">
              <a:extLst>
                <a:ext uri="{FF2B5EF4-FFF2-40B4-BE49-F238E27FC236}">
                  <a16:creationId xmlns:a16="http://schemas.microsoft.com/office/drawing/2014/main" id="{89142B8F-3168-4997-810E-63F150A04B4F}"/>
                </a:ext>
              </a:extLst>
            </p:cNvPr>
            <p:cNvCxnSpPr>
              <a:cxnSpLocks/>
            </p:cNvCxnSpPr>
            <p:nvPr/>
          </p:nvCxnSpPr>
          <p:spPr>
            <a:xfrm flipV="1">
              <a:off x="4329483" y="2376096"/>
              <a:ext cx="231755" cy="2028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7127484-BC45-4E38-A5D6-52319DB4E84A}"/>
                </a:ext>
              </a:extLst>
            </p:cNvPr>
            <p:cNvCxnSpPr>
              <a:cxnSpLocks/>
            </p:cNvCxnSpPr>
            <p:nvPr/>
          </p:nvCxnSpPr>
          <p:spPr>
            <a:xfrm flipH="1" flipV="1">
              <a:off x="6591414" y="2716152"/>
              <a:ext cx="212830" cy="1688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A7E0877-D15B-43E4-B9E0-B59115F88426}"/>
                </a:ext>
              </a:extLst>
            </p:cNvPr>
            <p:cNvCxnSpPr>
              <a:cxnSpLocks/>
            </p:cNvCxnSpPr>
            <p:nvPr/>
          </p:nvCxnSpPr>
          <p:spPr>
            <a:xfrm>
              <a:off x="6342324" y="2397624"/>
              <a:ext cx="1854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47BAE71-9D85-49DD-A7FA-AF94094D4D42}"/>
                </a:ext>
              </a:extLst>
            </p:cNvPr>
            <p:cNvCxnSpPr>
              <a:cxnSpLocks/>
            </p:cNvCxnSpPr>
            <p:nvPr/>
          </p:nvCxnSpPr>
          <p:spPr>
            <a:xfrm flipV="1">
              <a:off x="4848615" y="2716152"/>
              <a:ext cx="1742799"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E9761EF-B954-464F-9A8A-BC5F3FB9FC91}"/>
                </a:ext>
              </a:extLst>
            </p:cNvPr>
            <p:cNvCxnSpPr>
              <a:cxnSpLocks/>
            </p:cNvCxnSpPr>
            <p:nvPr/>
          </p:nvCxnSpPr>
          <p:spPr>
            <a:xfrm flipH="1" flipV="1">
              <a:off x="4746643" y="2376095"/>
              <a:ext cx="101972" cy="3400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4010BC6-DF46-4B77-BD39-02F45597BBCE}"/>
                </a:ext>
              </a:extLst>
            </p:cNvPr>
            <p:cNvCxnSpPr>
              <a:cxnSpLocks/>
            </p:cNvCxnSpPr>
            <p:nvPr/>
          </p:nvCxnSpPr>
          <p:spPr>
            <a:xfrm flipV="1">
              <a:off x="4248116" y="2046851"/>
              <a:ext cx="0" cy="235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288F9F-14C1-492B-AE90-2A9E2B651956}"/>
                </a:ext>
              </a:extLst>
            </p:cNvPr>
            <p:cNvSpPr txBox="1"/>
            <p:nvPr/>
          </p:nvSpPr>
          <p:spPr>
            <a:xfrm>
              <a:off x="3592558" y="2575340"/>
              <a:ext cx="697317" cy="307777"/>
            </a:xfrm>
            <a:prstGeom prst="rect">
              <a:avLst/>
            </a:prstGeom>
            <a:noFill/>
          </p:spPr>
          <p:txBody>
            <a:bodyPr wrap="square" rtlCol="0">
              <a:spAutoFit/>
            </a:bodyPr>
            <a:lstStyle/>
            <a:p>
              <a:r>
                <a:rPr kumimoji="1" lang="en-US" altLang="ja-JP" sz="1400" dirty="0"/>
                <a:t>10keV</a:t>
              </a:r>
              <a:endParaRPr kumimoji="1" lang="ja-JP" altLang="en-US" sz="1400" dirty="0"/>
            </a:p>
          </p:txBody>
        </p:sp>
        <p:sp>
          <p:nvSpPr>
            <p:cNvPr id="30" name="楕円 29">
              <a:extLst>
                <a:ext uri="{FF2B5EF4-FFF2-40B4-BE49-F238E27FC236}">
                  <a16:creationId xmlns:a16="http://schemas.microsoft.com/office/drawing/2014/main" id="{C277FBD1-F1F8-435B-9255-E0FC784C6A39}"/>
                </a:ext>
              </a:extLst>
            </p:cNvPr>
            <p:cNvSpPr/>
            <p:nvPr/>
          </p:nvSpPr>
          <p:spPr>
            <a:xfrm>
              <a:off x="4848615" y="2454489"/>
              <a:ext cx="1399802" cy="2087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7136562C-833E-43B4-80CD-026AEDECFFB0}"/>
                </a:ext>
              </a:extLst>
            </p:cNvPr>
            <p:cNvCxnSpPr>
              <a:cxnSpLocks/>
            </p:cNvCxnSpPr>
            <p:nvPr/>
          </p:nvCxnSpPr>
          <p:spPr>
            <a:xfrm flipH="1">
              <a:off x="4248116" y="2716152"/>
              <a:ext cx="6005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D43DA231-644E-4076-A1D0-38AE37CE3313}"/>
                </a:ext>
              </a:extLst>
            </p:cNvPr>
            <p:cNvSpPr/>
            <p:nvPr/>
          </p:nvSpPr>
          <p:spPr>
            <a:xfrm>
              <a:off x="7343383" y="3526972"/>
              <a:ext cx="4700386" cy="1764208"/>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r>
                <a:rPr kumimoji="1" lang="ja-JP" altLang="en-US" dirty="0"/>
                <a:t>検出器</a:t>
              </a:r>
            </a:p>
          </p:txBody>
        </p:sp>
        <p:sp>
          <p:nvSpPr>
            <p:cNvPr id="33" name="正方形/長方形 32">
              <a:extLst>
                <a:ext uri="{FF2B5EF4-FFF2-40B4-BE49-F238E27FC236}">
                  <a16:creationId xmlns:a16="http://schemas.microsoft.com/office/drawing/2014/main" id="{01E8843F-6A9B-4563-9C0A-8E5ABD49847D}"/>
                </a:ext>
              </a:extLst>
            </p:cNvPr>
            <p:cNvSpPr/>
            <p:nvPr/>
          </p:nvSpPr>
          <p:spPr>
            <a:xfrm>
              <a:off x="8344752" y="4063655"/>
              <a:ext cx="1236484" cy="681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E×B</a:t>
              </a:r>
            </a:p>
            <a:p>
              <a:pPr algn="ctr"/>
              <a:r>
                <a:rPr lang="ja-JP" altLang="en-US" sz="1600" dirty="0">
                  <a:solidFill>
                    <a:schemeClr val="tx1"/>
                  </a:solidFill>
                </a:rPr>
                <a:t>フィルタ</a:t>
              </a:r>
              <a:endParaRPr lang="en-US" altLang="ja-JP" sz="1600" dirty="0">
                <a:solidFill>
                  <a:schemeClr val="tx1"/>
                </a:solidFill>
              </a:endParaRPr>
            </a:p>
          </p:txBody>
        </p:sp>
        <p:sp>
          <p:nvSpPr>
            <p:cNvPr id="34" name="二等辺三角形 33">
              <a:extLst>
                <a:ext uri="{FF2B5EF4-FFF2-40B4-BE49-F238E27FC236}">
                  <a16:creationId xmlns:a16="http://schemas.microsoft.com/office/drawing/2014/main" id="{E13CC9BC-A801-4354-867A-992DB35D8158}"/>
                </a:ext>
              </a:extLst>
            </p:cNvPr>
            <p:cNvSpPr/>
            <p:nvPr/>
          </p:nvSpPr>
          <p:spPr>
            <a:xfrm rot="16200000">
              <a:off x="9623877" y="3913706"/>
              <a:ext cx="895739" cy="981019"/>
            </a:xfrm>
            <a:prstGeom prst="triangle">
              <a:avLst>
                <a:gd name="adj" fmla="val 50000"/>
              </a:avLst>
            </a:prstGeom>
            <a:gradFill flip="none" rotWithShape="1">
              <a:gsLst>
                <a:gs pos="0">
                  <a:schemeClr val="accent4">
                    <a:alpha val="49000"/>
                  </a:schemeClr>
                </a:gs>
                <a:gs pos="100000">
                  <a:schemeClr val="accent2"/>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A1BF4C60-67D1-4D83-A83C-41357E41EA8D}"/>
                </a:ext>
              </a:extLst>
            </p:cNvPr>
            <p:cNvSpPr/>
            <p:nvPr/>
          </p:nvSpPr>
          <p:spPr>
            <a:xfrm>
              <a:off x="10562256" y="3676262"/>
              <a:ext cx="1481516" cy="13295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チャンネルトロン</a:t>
              </a:r>
            </a:p>
          </p:txBody>
        </p:sp>
        <p:cxnSp>
          <p:nvCxnSpPr>
            <p:cNvPr id="36" name="直線コネクタ 35">
              <a:extLst>
                <a:ext uri="{FF2B5EF4-FFF2-40B4-BE49-F238E27FC236}">
                  <a16:creationId xmlns:a16="http://schemas.microsoft.com/office/drawing/2014/main" id="{6DA37428-CBA4-4CB1-BF47-5A96C047F590}"/>
                </a:ext>
              </a:extLst>
            </p:cNvPr>
            <p:cNvCxnSpPr>
              <a:cxnSpLocks/>
            </p:cNvCxnSpPr>
            <p:nvPr/>
          </p:nvCxnSpPr>
          <p:spPr>
            <a:xfrm flipH="1" flipV="1">
              <a:off x="6535794" y="2397625"/>
              <a:ext cx="52161" cy="31852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C4CF45F-8D34-4367-AF46-C1593F1B3058}"/>
                </a:ext>
              </a:extLst>
            </p:cNvPr>
            <p:cNvCxnSpPr>
              <a:cxnSpLocks/>
            </p:cNvCxnSpPr>
            <p:nvPr/>
          </p:nvCxnSpPr>
          <p:spPr>
            <a:xfrm flipV="1">
              <a:off x="6251876" y="2397626"/>
              <a:ext cx="90448" cy="3316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40097BC8-9D1F-4B3F-A560-81C33FED4082}"/>
                </a:ext>
              </a:extLst>
            </p:cNvPr>
            <p:cNvCxnSpPr>
              <a:cxnSpLocks/>
            </p:cNvCxnSpPr>
            <p:nvPr/>
          </p:nvCxnSpPr>
          <p:spPr>
            <a:xfrm>
              <a:off x="4561239" y="2376095"/>
              <a:ext cx="185404" cy="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39" name="吹き出し: 左矢印 38">
              <a:extLst>
                <a:ext uri="{FF2B5EF4-FFF2-40B4-BE49-F238E27FC236}">
                  <a16:creationId xmlns:a16="http://schemas.microsoft.com/office/drawing/2014/main" id="{CB0D1BFE-1C82-4595-AC55-1D93E34A533F}"/>
                </a:ext>
              </a:extLst>
            </p:cNvPr>
            <p:cNvSpPr/>
            <p:nvPr/>
          </p:nvSpPr>
          <p:spPr>
            <a:xfrm>
              <a:off x="6662175" y="2283950"/>
              <a:ext cx="3369749" cy="432202"/>
            </a:xfrm>
            <a:prstGeom prst="leftArrowCallout">
              <a:avLst>
                <a:gd name="adj1" fmla="val 25000"/>
                <a:gd name="adj2" fmla="val 25000"/>
                <a:gd name="adj3" fmla="val 25000"/>
                <a:gd name="adj4" fmla="val 806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①片側の山がなくなる</a:t>
              </a:r>
            </a:p>
          </p:txBody>
        </p:sp>
        <p:sp>
          <p:nvSpPr>
            <p:cNvPr id="40" name="吹き出し: 左矢印 39">
              <a:extLst>
                <a:ext uri="{FF2B5EF4-FFF2-40B4-BE49-F238E27FC236}">
                  <a16:creationId xmlns:a16="http://schemas.microsoft.com/office/drawing/2014/main" id="{A601BF65-BACC-4160-9FE1-B6638B1C5F22}"/>
                </a:ext>
              </a:extLst>
            </p:cNvPr>
            <p:cNvSpPr/>
            <p:nvPr/>
          </p:nvSpPr>
          <p:spPr>
            <a:xfrm>
              <a:off x="7246758" y="2867041"/>
              <a:ext cx="4257872" cy="404683"/>
            </a:xfrm>
            <a:prstGeom prst="leftArrowCallout">
              <a:avLst>
                <a:gd name="adj1" fmla="val 25000"/>
                <a:gd name="adj2" fmla="val 25000"/>
                <a:gd name="adj3" fmla="val 25000"/>
                <a:gd name="adj4" fmla="val 806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t>②ポテンシャルで加速される</a:t>
              </a:r>
              <a:endParaRPr kumimoji="1" lang="ja-JP" altLang="en-US" sz="1600" dirty="0"/>
            </a:p>
          </p:txBody>
        </p:sp>
        <p:sp>
          <p:nvSpPr>
            <p:cNvPr id="41" name="吹き出し: 上矢印 40">
              <a:extLst>
                <a:ext uri="{FF2B5EF4-FFF2-40B4-BE49-F238E27FC236}">
                  <a16:creationId xmlns:a16="http://schemas.microsoft.com/office/drawing/2014/main" id="{A1E2FD41-519E-43F6-A6CE-DBD294B1337C}"/>
                </a:ext>
              </a:extLst>
            </p:cNvPr>
            <p:cNvSpPr/>
            <p:nvPr/>
          </p:nvSpPr>
          <p:spPr>
            <a:xfrm>
              <a:off x="7870556" y="4792825"/>
              <a:ext cx="1758151" cy="895740"/>
            </a:xfrm>
            <a:prstGeom prst="upArrowCallout">
              <a:avLst>
                <a:gd name="adj1" fmla="val 21206"/>
                <a:gd name="adj2" fmla="val 14741"/>
                <a:gd name="adj3" fmla="val 13419"/>
                <a:gd name="adj4" fmla="val 54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③速度で分解</a:t>
              </a:r>
            </a:p>
          </p:txBody>
        </p:sp>
        <p:sp>
          <p:nvSpPr>
            <p:cNvPr id="42" name="吹き出し: 上矢印 41">
              <a:extLst>
                <a:ext uri="{FF2B5EF4-FFF2-40B4-BE49-F238E27FC236}">
                  <a16:creationId xmlns:a16="http://schemas.microsoft.com/office/drawing/2014/main" id="{3E3E7458-59F6-42A0-A7F2-3E89FA056F4E}"/>
                </a:ext>
              </a:extLst>
            </p:cNvPr>
            <p:cNvSpPr/>
            <p:nvPr/>
          </p:nvSpPr>
          <p:spPr>
            <a:xfrm>
              <a:off x="10157216" y="4997188"/>
              <a:ext cx="1758151" cy="691377"/>
            </a:xfrm>
            <a:prstGeom prst="upArrowCallout">
              <a:avLst>
                <a:gd name="adj1" fmla="val 17575"/>
                <a:gd name="adj2" fmla="val 15745"/>
                <a:gd name="adj3" fmla="val 22496"/>
                <a:gd name="adj4" fmla="val 775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③到達位置でシグナル</a:t>
              </a:r>
            </a:p>
          </p:txBody>
        </p:sp>
      </p:grpSp>
      <p:pic>
        <p:nvPicPr>
          <p:cNvPr id="3" name="図 2">
            <a:extLst>
              <a:ext uri="{FF2B5EF4-FFF2-40B4-BE49-F238E27FC236}">
                <a16:creationId xmlns:a16="http://schemas.microsoft.com/office/drawing/2014/main" id="{773D2478-6573-4458-AB0B-1C7AFA454579}"/>
              </a:ext>
            </a:extLst>
          </p:cNvPr>
          <p:cNvPicPr>
            <a:picLocks noChangeAspect="1"/>
          </p:cNvPicPr>
          <p:nvPr/>
        </p:nvPicPr>
        <p:blipFill rotWithShape="1">
          <a:blip r:embed="rId3"/>
          <a:srcRect l="22578" t="24743" r="18582" b="37181"/>
          <a:stretch/>
        </p:blipFill>
        <p:spPr>
          <a:xfrm>
            <a:off x="4831766" y="86293"/>
            <a:ext cx="6804033" cy="2476632"/>
          </a:xfrm>
          <a:prstGeom prst="rect">
            <a:avLst/>
          </a:prstGeom>
        </p:spPr>
      </p:pic>
      <p:sp>
        <p:nvSpPr>
          <p:cNvPr id="8" name="テキスト ボックス 7">
            <a:extLst>
              <a:ext uri="{FF2B5EF4-FFF2-40B4-BE49-F238E27FC236}">
                <a16:creationId xmlns:a16="http://schemas.microsoft.com/office/drawing/2014/main" id="{80F4CD9F-A5CE-48CE-B202-D366CB54DAA3}"/>
              </a:ext>
            </a:extLst>
          </p:cNvPr>
          <p:cNvSpPr txBox="1"/>
          <p:nvPr/>
        </p:nvSpPr>
        <p:spPr>
          <a:xfrm>
            <a:off x="6596073" y="2542544"/>
            <a:ext cx="3485249" cy="369332"/>
          </a:xfrm>
          <a:prstGeom prst="rect">
            <a:avLst/>
          </a:prstGeom>
          <a:noFill/>
        </p:spPr>
        <p:txBody>
          <a:bodyPr wrap="none" rtlCol="0">
            <a:spAutoFit/>
          </a:bodyPr>
          <a:lstStyle/>
          <a:p>
            <a:r>
              <a:rPr kumimoji="1" lang="ja-JP" altLang="en-US" dirty="0"/>
              <a:t>図２：</a:t>
            </a:r>
            <a:r>
              <a:rPr kumimoji="1" lang="en-US" altLang="ja-JP" dirty="0"/>
              <a:t>E×B</a:t>
            </a:r>
            <a:r>
              <a:rPr kumimoji="1" lang="ja-JP" altLang="en-US" dirty="0"/>
              <a:t>フィルタのイメージ</a:t>
            </a:r>
          </a:p>
        </p:txBody>
      </p:sp>
      <p:sp>
        <p:nvSpPr>
          <p:cNvPr id="10" name="テキスト ボックス 9">
            <a:extLst>
              <a:ext uri="{FF2B5EF4-FFF2-40B4-BE49-F238E27FC236}">
                <a16:creationId xmlns:a16="http://schemas.microsoft.com/office/drawing/2014/main" id="{2B1F0830-0926-42A8-BBB1-2606AE334662}"/>
              </a:ext>
            </a:extLst>
          </p:cNvPr>
          <p:cNvSpPr txBox="1"/>
          <p:nvPr/>
        </p:nvSpPr>
        <p:spPr>
          <a:xfrm>
            <a:off x="6543253" y="6447275"/>
            <a:ext cx="3853940" cy="369332"/>
          </a:xfrm>
          <a:prstGeom prst="rect">
            <a:avLst/>
          </a:prstGeom>
          <a:noFill/>
        </p:spPr>
        <p:txBody>
          <a:bodyPr wrap="none" rtlCol="0">
            <a:spAutoFit/>
          </a:bodyPr>
          <a:lstStyle/>
          <a:p>
            <a:r>
              <a:rPr kumimoji="1" lang="ja-JP" altLang="en-US" dirty="0"/>
              <a:t>図３：</a:t>
            </a:r>
            <a:r>
              <a:rPr kumimoji="1" lang="en-US" altLang="ja-JP" dirty="0"/>
              <a:t>SCRIT</a:t>
            </a:r>
            <a:r>
              <a:rPr kumimoji="1" lang="ja-JP" altLang="en-US" dirty="0"/>
              <a:t>から分析器までの流れ</a:t>
            </a:r>
          </a:p>
        </p:txBody>
      </p:sp>
      <p:cxnSp>
        <p:nvCxnSpPr>
          <p:cNvPr id="47" name="直線コネクタ 46">
            <a:extLst>
              <a:ext uri="{FF2B5EF4-FFF2-40B4-BE49-F238E27FC236}">
                <a16:creationId xmlns:a16="http://schemas.microsoft.com/office/drawing/2014/main" id="{6706B997-8F16-4A17-8D83-A43D3EDE0257}"/>
              </a:ext>
            </a:extLst>
          </p:cNvPr>
          <p:cNvCxnSpPr/>
          <p:nvPr/>
        </p:nvCxnSpPr>
        <p:spPr>
          <a:xfrm>
            <a:off x="10758690" y="4723075"/>
            <a:ext cx="1245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AFD4D883-230A-4524-A077-020F7B8173FB}"/>
              </a:ext>
            </a:extLst>
          </p:cNvPr>
          <p:cNvCxnSpPr/>
          <p:nvPr/>
        </p:nvCxnSpPr>
        <p:spPr>
          <a:xfrm>
            <a:off x="10758690" y="4904548"/>
            <a:ext cx="1245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ACA024-9E45-4801-8155-25943E3ABAD9}"/>
              </a:ext>
            </a:extLst>
          </p:cNvPr>
          <p:cNvCxnSpPr/>
          <p:nvPr/>
        </p:nvCxnSpPr>
        <p:spPr>
          <a:xfrm>
            <a:off x="10758690" y="5083534"/>
            <a:ext cx="1245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B0894A9-41FD-4821-9E2A-35054DC90611}"/>
              </a:ext>
            </a:extLst>
          </p:cNvPr>
          <p:cNvCxnSpPr/>
          <p:nvPr/>
        </p:nvCxnSpPr>
        <p:spPr>
          <a:xfrm>
            <a:off x="10758690" y="5212167"/>
            <a:ext cx="1245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6F294435-C020-4C6C-925A-2887A959C193}"/>
              </a:ext>
            </a:extLst>
          </p:cNvPr>
          <p:cNvCxnSpPr/>
          <p:nvPr/>
        </p:nvCxnSpPr>
        <p:spPr>
          <a:xfrm>
            <a:off x="10758690" y="5380470"/>
            <a:ext cx="1245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DCA379E-CEC1-4125-9776-25514DB90D26}"/>
              </a:ext>
            </a:extLst>
          </p:cNvPr>
          <p:cNvCxnSpPr/>
          <p:nvPr/>
        </p:nvCxnSpPr>
        <p:spPr>
          <a:xfrm>
            <a:off x="10758690" y="5511924"/>
            <a:ext cx="1245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14FE1D5-A794-4208-8EAD-DB7B75BC656C}"/>
              </a:ext>
            </a:extLst>
          </p:cNvPr>
          <p:cNvCxnSpPr/>
          <p:nvPr/>
        </p:nvCxnSpPr>
        <p:spPr>
          <a:xfrm>
            <a:off x="10758690" y="5605438"/>
            <a:ext cx="124531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C8218B2D-15E6-4098-B29E-ED4E14DB7184}"/>
              </a:ext>
            </a:extLst>
          </p:cNvPr>
          <p:cNvSpPr txBox="1"/>
          <p:nvPr/>
        </p:nvSpPr>
        <p:spPr>
          <a:xfrm>
            <a:off x="556201" y="681038"/>
            <a:ext cx="2262158" cy="369332"/>
          </a:xfrm>
          <a:prstGeom prst="rect">
            <a:avLst/>
          </a:prstGeom>
          <a:noFill/>
        </p:spPr>
        <p:txBody>
          <a:bodyPr wrap="none" rtlCol="0">
            <a:spAutoFit/>
          </a:bodyPr>
          <a:lstStyle/>
          <a:p>
            <a:r>
              <a:rPr lang="ja-JP" altLang="en-US" dirty="0"/>
              <a:t>現状の分析器の構造</a:t>
            </a:r>
            <a:endParaRPr kumimoji="1" lang="ja-JP" altLang="en-US" dirty="0"/>
          </a:p>
        </p:txBody>
      </p:sp>
      <p:sp>
        <p:nvSpPr>
          <p:cNvPr id="4" name="テキスト ボックス 3">
            <a:extLst>
              <a:ext uri="{FF2B5EF4-FFF2-40B4-BE49-F238E27FC236}">
                <a16:creationId xmlns:a16="http://schemas.microsoft.com/office/drawing/2014/main" id="{729FAB47-B799-428F-9597-E0F195218921}"/>
              </a:ext>
            </a:extLst>
          </p:cNvPr>
          <p:cNvSpPr txBox="1"/>
          <p:nvPr/>
        </p:nvSpPr>
        <p:spPr>
          <a:xfrm>
            <a:off x="881005" y="1251487"/>
            <a:ext cx="2031325" cy="923330"/>
          </a:xfrm>
          <a:prstGeom prst="rect">
            <a:avLst/>
          </a:prstGeom>
          <a:noFill/>
        </p:spPr>
        <p:txBody>
          <a:bodyPr wrap="none" rtlCol="0">
            <a:spAutoFit/>
          </a:bodyPr>
          <a:lstStyle/>
          <a:p>
            <a:r>
              <a:rPr kumimoji="1" lang="en-US" altLang="ja-JP" dirty="0"/>
              <a:t>E×B</a:t>
            </a:r>
            <a:r>
              <a:rPr kumimoji="1" lang="ja-JP" altLang="en-US" dirty="0"/>
              <a:t>フィルタ</a:t>
            </a:r>
            <a:endParaRPr kumimoji="1" lang="en-US" altLang="ja-JP" dirty="0"/>
          </a:p>
          <a:p>
            <a:r>
              <a:rPr lang="ja-JP" altLang="en-US" dirty="0"/>
              <a:t>　　　↓</a:t>
            </a:r>
            <a:endParaRPr lang="en-US" altLang="ja-JP" dirty="0"/>
          </a:p>
          <a:p>
            <a:r>
              <a:rPr kumimoji="1" lang="ja-JP" altLang="en-US" dirty="0"/>
              <a:t>チャンネルトロン</a:t>
            </a:r>
          </a:p>
        </p:txBody>
      </p:sp>
      <p:sp>
        <p:nvSpPr>
          <p:cNvPr id="5" name="テキスト ボックス 4">
            <a:extLst>
              <a:ext uri="{FF2B5EF4-FFF2-40B4-BE49-F238E27FC236}">
                <a16:creationId xmlns:a16="http://schemas.microsoft.com/office/drawing/2014/main" id="{AC743188-4176-40E4-AC6C-0B920CFCB155}"/>
              </a:ext>
            </a:extLst>
          </p:cNvPr>
          <p:cNvSpPr txBox="1"/>
          <p:nvPr/>
        </p:nvSpPr>
        <p:spPr>
          <a:xfrm>
            <a:off x="891847" y="2524892"/>
            <a:ext cx="3018775" cy="923330"/>
          </a:xfrm>
          <a:prstGeom prst="rect">
            <a:avLst/>
          </a:prstGeom>
          <a:noFill/>
        </p:spPr>
        <p:txBody>
          <a:bodyPr wrap="none" rtlCol="0">
            <a:spAutoFit/>
          </a:bodyPr>
          <a:lstStyle/>
          <a:p>
            <a:r>
              <a:rPr kumimoji="1" lang="ja-JP" altLang="en-US" dirty="0"/>
              <a:t>現状の分解能</a:t>
            </a:r>
            <a:r>
              <a:rPr lang="ja-JP" altLang="en-US" dirty="0"/>
              <a:t>：</a:t>
            </a:r>
            <a:endParaRPr lang="en-US" altLang="ja-JP" dirty="0"/>
          </a:p>
          <a:p>
            <a:r>
              <a:rPr kumimoji="1" lang="ja-JP" altLang="en-US" dirty="0"/>
              <a:t>チャンネルトロン　</a:t>
            </a:r>
            <a:r>
              <a:rPr kumimoji="1" lang="en-US" altLang="ja-JP" dirty="0"/>
              <a:t>5mm</a:t>
            </a:r>
            <a:r>
              <a:rPr kumimoji="1" lang="ja-JP" altLang="en-US" dirty="0"/>
              <a:t>幅</a:t>
            </a:r>
            <a:endParaRPr kumimoji="1" lang="en-US" altLang="ja-JP" dirty="0"/>
          </a:p>
          <a:p>
            <a:r>
              <a:rPr lang="en-US" altLang="ja-JP" dirty="0"/>
              <a:t>1</a:t>
            </a:r>
            <a:r>
              <a:rPr lang="ja-JP" altLang="en-US" dirty="0"/>
              <a:t>価～</a:t>
            </a:r>
            <a:r>
              <a:rPr lang="en-US" altLang="ja-JP" dirty="0"/>
              <a:t>10</a:t>
            </a:r>
            <a:r>
              <a:rPr lang="ja-JP" altLang="en-US" dirty="0"/>
              <a:t>価まで</a:t>
            </a:r>
            <a:endParaRPr kumimoji="1" lang="en-US" altLang="ja-JP" dirty="0"/>
          </a:p>
        </p:txBody>
      </p:sp>
      <p:pic>
        <p:nvPicPr>
          <p:cNvPr id="7" name="図 6" descr="屋内, テーブル, 座る, カウンター が含まれている画像&#10;&#10;自動的に生成された説明">
            <a:extLst>
              <a:ext uri="{FF2B5EF4-FFF2-40B4-BE49-F238E27FC236}">
                <a16:creationId xmlns:a16="http://schemas.microsoft.com/office/drawing/2014/main" id="{CA9CF4E7-2764-43F2-B6A2-A53B81BE4C78}"/>
              </a:ext>
            </a:extLst>
          </p:cNvPr>
          <p:cNvPicPr>
            <a:picLocks noChangeAspect="1"/>
          </p:cNvPicPr>
          <p:nvPr/>
        </p:nvPicPr>
        <p:blipFill rotWithShape="1">
          <a:blip r:embed="rId4">
            <a:extLst>
              <a:ext uri="{28A0092B-C50C-407E-A947-70E740481C1C}">
                <a14:useLocalDpi xmlns:a14="http://schemas.microsoft.com/office/drawing/2010/main" val="0"/>
              </a:ext>
            </a:extLst>
          </a:blip>
          <a:srcRect l="5713" r="15829" b="32754"/>
          <a:stretch/>
        </p:blipFill>
        <p:spPr>
          <a:xfrm>
            <a:off x="588556" y="3790277"/>
            <a:ext cx="3714495" cy="2386685"/>
          </a:xfrm>
          <a:prstGeom prst="rect">
            <a:avLst/>
          </a:prstGeom>
        </p:spPr>
      </p:pic>
    </p:spTree>
    <p:extLst>
      <p:ext uri="{BB962C8B-B14F-4D97-AF65-F5344CB8AC3E}">
        <p14:creationId xmlns:p14="http://schemas.microsoft.com/office/powerpoint/2010/main" val="883382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kumimoji="1" lang="en-US" altLang="ja-JP" sz="3200" dirty="0"/>
              <a:t>2.</a:t>
            </a:r>
            <a:r>
              <a:rPr kumimoji="1" lang="ja-JP" altLang="en-US" sz="3200" dirty="0"/>
              <a:t>目的と方針</a:t>
            </a:r>
          </a:p>
        </p:txBody>
      </p:sp>
      <p:sp>
        <p:nvSpPr>
          <p:cNvPr id="3" name="テキスト ボックス 2">
            <a:extLst>
              <a:ext uri="{FF2B5EF4-FFF2-40B4-BE49-F238E27FC236}">
                <a16:creationId xmlns:a16="http://schemas.microsoft.com/office/drawing/2014/main" id="{F07883DA-2C23-40E2-90B9-CD64C47A7E2F}"/>
              </a:ext>
            </a:extLst>
          </p:cNvPr>
          <p:cNvSpPr txBox="1"/>
          <p:nvPr/>
        </p:nvSpPr>
        <p:spPr>
          <a:xfrm>
            <a:off x="1403850" y="866087"/>
            <a:ext cx="2312894" cy="369332"/>
          </a:xfrm>
          <a:prstGeom prst="rect">
            <a:avLst/>
          </a:prstGeom>
          <a:noFill/>
        </p:spPr>
        <p:txBody>
          <a:bodyPr wrap="square" rtlCol="0">
            <a:spAutoFit/>
          </a:bodyPr>
          <a:lstStyle/>
          <a:p>
            <a:r>
              <a:rPr lang="ja-JP" altLang="en-US" dirty="0"/>
              <a:t>全体の方針</a:t>
            </a:r>
            <a:endParaRPr kumimoji="1" lang="ja-JP" altLang="en-US" dirty="0"/>
          </a:p>
        </p:txBody>
      </p:sp>
      <p:grpSp>
        <p:nvGrpSpPr>
          <p:cNvPr id="5" name="グループ化 4">
            <a:extLst>
              <a:ext uri="{FF2B5EF4-FFF2-40B4-BE49-F238E27FC236}">
                <a16:creationId xmlns:a16="http://schemas.microsoft.com/office/drawing/2014/main" id="{26069DD6-BB9C-4C1E-AAA8-8170DD9E558D}"/>
              </a:ext>
            </a:extLst>
          </p:cNvPr>
          <p:cNvGrpSpPr/>
          <p:nvPr/>
        </p:nvGrpSpPr>
        <p:grpSpPr>
          <a:xfrm>
            <a:off x="2560297" y="2499143"/>
            <a:ext cx="7071405" cy="2946506"/>
            <a:chOff x="520304" y="2447924"/>
            <a:chExt cx="11147821" cy="2314575"/>
          </a:xfrm>
        </p:grpSpPr>
        <p:sp>
          <p:nvSpPr>
            <p:cNvPr id="6" name="フローチャート: 処理 5">
              <a:extLst>
                <a:ext uri="{FF2B5EF4-FFF2-40B4-BE49-F238E27FC236}">
                  <a16:creationId xmlns:a16="http://schemas.microsoft.com/office/drawing/2014/main" id="{2E2A6871-27EF-4F85-8703-7DB1FB082F19}"/>
                </a:ext>
              </a:extLst>
            </p:cNvPr>
            <p:cNvSpPr/>
            <p:nvPr/>
          </p:nvSpPr>
          <p:spPr>
            <a:xfrm>
              <a:off x="520304" y="2447924"/>
              <a:ext cx="1323975" cy="2314575"/>
            </a:xfrm>
            <a:prstGeom prst="flowChartProcess">
              <a:avLst/>
            </a:prstGeom>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kumimoji="1" lang="ja-JP" altLang="en-US" dirty="0">
                  <a:solidFill>
                    <a:schemeClr val="tx1"/>
                  </a:solidFill>
                </a:rPr>
                <a:t>シミュレーション</a:t>
              </a:r>
            </a:p>
          </p:txBody>
        </p:sp>
        <p:sp>
          <p:nvSpPr>
            <p:cNvPr id="7" name="フローチャート: 処理 6">
              <a:extLst>
                <a:ext uri="{FF2B5EF4-FFF2-40B4-BE49-F238E27FC236}">
                  <a16:creationId xmlns:a16="http://schemas.microsoft.com/office/drawing/2014/main" id="{A515A7BF-CCFE-41B4-AE3E-9CB1ED284E46}"/>
                </a:ext>
              </a:extLst>
            </p:cNvPr>
            <p:cNvSpPr/>
            <p:nvPr/>
          </p:nvSpPr>
          <p:spPr>
            <a:xfrm>
              <a:off x="2978943" y="2447924"/>
              <a:ext cx="1323975" cy="2314575"/>
            </a:xfrm>
            <a:prstGeom prst="flowChartProcess">
              <a:avLst/>
            </a:prstGeom>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ja-JP" altLang="en-US" dirty="0">
                  <a:solidFill>
                    <a:schemeClr val="tx1"/>
                  </a:solidFill>
                </a:rPr>
                <a:t>装置の設計</a:t>
              </a:r>
              <a:endParaRPr kumimoji="1" lang="ja-JP" altLang="en-US" dirty="0">
                <a:solidFill>
                  <a:schemeClr val="tx1"/>
                </a:solidFill>
              </a:endParaRPr>
            </a:p>
          </p:txBody>
        </p:sp>
        <p:sp>
          <p:nvSpPr>
            <p:cNvPr id="8" name="フローチャート: 処理 7">
              <a:extLst>
                <a:ext uri="{FF2B5EF4-FFF2-40B4-BE49-F238E27FC236}">
                  <a16:creationId xmlns:a16="http://schemas.microsoft.com/office/drawing/2014/main" id="{2EA6F5D6-EB57-481B-A794-C89859989621}"/>
                </a:ext>
              </a:extLst>
            </p:cNvPr>
            <p:cNvSpPr/>
            <p:nvPr/>
          </p:nvSpPr>
          <p:spPr>
            <a:xfrm>
              <a:off x="5434012" y="2447924"/>
              <a:ext cx="1323975" cy="2314575"/>
            </a:xfrm>
            <a:prstGeom prst="flowChartProcess">
              <a:avLst/>
            </a:prstGeom>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ja-JP" altLang="en-US" dirty="0">
                  <a:solidFill>
                    <a:schemeClr val="tx1"/>
                  </a:solidFill>
                </a:rPr>
                <a:t>装置の製作</a:t>
              </a:r>
              <a:endParaRPr kumimoji="1" lang="ja-JP" altLang="en-US" dirty="0">
                <a:solidFill>
                  <a:schemeClr val="tx1"/>
                </a:solidFill>
              </a:endParaRPr>
            </a:p>
          </p:txBody>
        </p:sp>
        <p:sp>
          <p:nvSpPr>
            <p:cNvPr id="9" name="フローチャート: 処理 8">
              <a:extLst>
                <a:ext uri="{FF2B5EF4-FFF2-40B4-BE49-F238E27FC236}">
                  <a16:creationId xmlns:a16="http://schemas.microsoft.com/office/drawing/2014/main" id="{738D21C4-C811-4A6B-9704-D918ED4B0AA4}"/>
                </a:ext>
              </a:extLst>
            </p:cNvPr>
            <p:cNvSpPr/>
            <p:nvPr/>
          </p:nvSpPr>
          <p:spPr>
            <a:xfrm>
              <a:off x="7889082" y="2447924"/>
              <a:ext cx="1323975" cy="2314575"/>
            </a:xfrm>
            <a:prstGeom prst="flowChartProcess">
              <a:avLst/>
            </a:prstGeom>
          </p:spPr>
          <p:style>
            <a:lnRef idx="2">
              <a:schemeClr val="accent1"/>
            </a:lnRef>
            <a:fillRef idx="1">
              <a:schemeClr val="lt1"/>
            </a:fillRef>
            <a:effectRef idx="0">
              <a:schemeClr val="accent1"/>
            </a:effectRef>
            <a:fontRef idx="minor">
              <a:schemeClr val="dk1"/>
            </a:fontRef>
          </p:style>
          <p:txBody>
            <a:bodyPr vert="eaVert" rtlCol="0" anchor="ctr"/>
            <a:lstStyle/>
            <a:p>
              <a:pPr algn="ctr"/>
              <a:r>
                <a:rPr kumimoji="1" lang="ja-JP" altLang="en-US" dirty="0">
                  <a:solidFill>
                    <a:schemeClr val="tx1"/>
                  </a:solidFill>
                </a:rPr>
                <a:t>測定</a:t>
              </a:r>
            </a:p>
          </p:txBody>
        </p:sp>
        <p:sp>
          <p:nvSpPr>
            <p:cNvPr id="10" name="フローチャート: 処理 9">
              <a:extLst>
                <a:ext uri="{FF2B5EF4-FFF2-40B4-BE49-F238E27FC236}">
                  <a16:creationId xmlns:a16="http://schemas.microsoft.com/office/drawing/2014/main" id="{E8A299EF-CF16-41CE-81A2-F87E2E41BFDE}"/>
                </a:ext>
              </a:extLst>
            </p:cNvPr>
            <p:cNvSpPr/>
            <p:nvPr/>
          </p:nvSpPr>
          <p:spPr>
            <a:xfrm>
              <a:off x="10344150" y="2447924"/>
              <a:ext cx="1323975" cy="2314575"/>
            </a:xfrm>
            <a:prstGeom prst="flowChartProcess">
              <a:avLst/>
            </a:prstGeom>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ja-JP" altLang="en-US" dirty="0">
                  <a:solidFill>
                    <a:schemeClr val="tx1"/>
                  </a:solidFill>
                </a:rPr>
                <a:t>解析</a:t>
              </a:r>
              <a:endParaRPr kumimoji="1" lang="ja-JP" altLang="en-US" dirty="0">
                <a:solidFill>
                  <a:schemeClr val="tx1"/>
                </a:solidFill>
              </a:endParaRPr>
            </a:p>
          </p:txBody>
        </p:sp>
        <p:sp>
          <p:nvSpPr>
            <p:cNvPr id="11" name="矢印: 右 10">
              <a:extLst>
                <a:ext uri="{FF2B5EF4-FFF2-40B4-BE49-F238E27FC236}">
                  <a16:creationId xmlns:a16="http://schemas.microsoft.com/office/drawing/2014/main" id="{868C892B-2312-4920-BF1E-2888AAFDCB87}"/>
                </a:ext>
              </a:extLst>
            </p:cNvPr>
            <p:cNvSpPr/>
            <p:nvPr/>
          </p:nvSpPr>
          <p:spPr>
            <a:xfrm>
              <a:off x="2099071" y="3005136"/>
              <a:ext cx="628650" cy="120015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2" name="矢印: 右 11">
              <a:extLst>
                <a:ext uri="{FF2B5EF4-FFF2-40B4-BE49-F238E27FC236}">
                  <a16:creationId xmlns:a16="http://schemas.microsoft.com/office/drawing/2014/main" id="{8C3C4624-67E8-4C58-8558-5BE0EA568480}"/>
                </a:ext>
              </a:extLst>
            </p:cNvPr>
            <p:cNvSpPr/>
            <p:nvPr/>
          </p:nvSpPr>
          <p:spPr>
            <a:xfrm>
              <a:off x="9464279" y="3005136"/>
              <a:ext cx="628650" cy="120015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A8031F25-EC52-490C-8801-CB7431A31123}"/>
                </a:ext>
              </a:extLst>
            </p:cNvPr>
            <p:cNvSpPr/>
            <p:nvPr/>
          </p:nvSpPr>
          <p:spPr>
            <a:xfrm>
              <a:off x="7009210" y="3005136"/>
              <a:ext cx="628650" cy="120015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92C86E5-6785-44CF-AA1F-AEB90F7B2422}"/>
                </a:ext>
              </a:extLst>
            </p:cNvPr>
            <p:cNvSpPr/>
            <p:nvPr/>
          </p:nvSpPr>
          <p:spPr>
            <a:xfrm>
              <a:off x="4557710" y="3005136"/>
              <a:ext cx="628650" cy="120015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5B9E446-FC69-425B-A859-EBE465CAF96B}"/>
              </a:ext>
            </a:extLst>
          </p:cNvPr>
          <p:cNvSpPr txBox="1"/>
          <p:nvPr/>
        </p:nvSpPr>
        <p:spPr>
          <a:xfrm>
            <a:off x="1728500" y="1298622"/>
            <a:ext cx="9895817" cy="646331"/>
          </a:xfrm>
          <a:prstGeom prst="rect">
            <a:avLst/>
          </a:prstGeom>
          <a:noFill/>
        </p:spPr>
        <p:txBody>
          <a:bodyPr wrap="square" rtlCol="0">
            <a:spAutoFit/>
          </a:bodyPr>
          <a:lstStyle/>
          <a:p>
            <a:r>
              <a:rPr kumimoji="1" lang="ja-JP" altLang="en-US" dirty="0"/>
              <a:t>目標：</a:t>
            </a:r>
            <a:endParaRPr kumimoji="1" lang="en-US" altLang="ja-JP" dirty="0"/>
          </a:p>
          <a:p>
            <a:r>
              <a:rPr lang="ja-JP" altLang="en-US" dirty="0"/>
              <a:t>位置分解能を</a:t>
            </a:r>
            <a:r>
              <a:rPr lang="en-US" altLang="ja-JP" dirty="0"/>
              <a:t>2[mm]</a:t>
            </a:r>
            <a:r>
              <a:rPr lang="ja-JP" altLang="en-US" dirty="0"/>
              <a:t>以下にすることを目標とする。</a:t>
            </a:r>
            <a:endParaRPr kumimoji="1" lang="ja-JP" altLang="en-US" dirty="0"/>
          </a:p>
        </p:txBody>
      </p:sp>
    </p:spTree>
    <p:extLst>
      <p:ext uri="{BB962C8B-B14F-4D97-AF65-F5344CB8AC3E}">
        <p14:creationId xmlns:p14="http://schemas.microsoft.com/office/powerpoint/2010/main" val="2557816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lang="en-US" altLang="ja-JP" sz="3200" dirty="0"/>
              <a:t>1. </a:t>
            </a:r>
            <a:r>
              <a:rPr lang="ja-JP" altLang="en-US" sz="3200" dirty="0"/>
              <a:t>イオン分析器の原理</a:t>
            </a:r>
            <a:endParaRPr kumimoji="1" lang="ja-JP" altLang="en-US" sz="3200" dirty="0"/>
          </a:p>
        </p:txBody>
      </p:sp>
      <p:pic>
        <p:nvPicPr>
          <p:cNvPr id="16" name="図 15" descr="屋内, テーブル, 座る, カウンター が含まれている画像&#10;&#10;自動的に生成された説明">
            <a:extLst>
              <a:ext uri="{FF2B5EF4-FFF2-40B4-BE49-F238E27FC236}">
                <a16:creationId xmlns:a16="http://schemas.microsoft.com/office/drawing/2014/main" id="{661C57D0-31AD-4E1B-A3F5-32F08FA68F59}"/>
              </a:ext>
            </a:extLst>
          </p:cNvPr>
          <p:cNvPicPr>
            <a:picLocks noChangeAspect="1"/>
          </p:cNvPicPr>
          <p:nvPr/>
        </p:nvPicPr>
        <p:blipFill rotWithShape="1">
          <a:blip r:embed="rId3">
            <a:extLst>
              <a:ext uri="{28A0092B-C50C-407E-A947-70E740481C1C}">
                <a14:useLocalDpi xmlns:a14="http://schemas.microsoft.com/office/drawing/2010/main" val="0"/>
              </a:ext>
            </a:extLst>
          </a:blip>
          <a:srcRect l="5713" t="3121" r="15829" b="39858"/>
          <a:stretch/>
        </p:blipFill>
        <p:spPr>
          <a:xfrm>
            <a:off x="1163858" y="4248150"/>
            <a:ext cx="3714495" cy="2023762"/>
          </a:xfrm>
          <a:prstGeom prst="rect">
            <a:avLst/>
          </a:prstGeom>
        </p:spPr>
      </p:pic>
      <p:pic>
        <p:nvPicPr>
          <p:cNvPr id="18" name="図 17" descr="屋内, 人, キッチン, 女性 が含まれている画像&#10;&#10;自動的に生成された説明">
            <a:extLst>
              <a:ext uri="{FF2B5EF4-FFF2-40B4-BE49-F238E27FC236}">
                <a16:creationId xmlns:a16="http://schemas.microsoft.com/office/drawing/2014/main" id="{80485C21-DC34-4C27-A746-461089E77BD8}"/>
              </a:ext>
            </a:extLst>
          </p:cNvPr>
          <p:cNvPicPr>
            <a:picLocks noChangeAspect="1"/>
          </p:cNvPicPr>
          <p:nvPr/>
        </p:nvPicPr>
        <p:blipFill rotWithShape="1">
          <a:blip r:embed="rId4">
            <a:extLst>
              <a:ext uri="{28A0092B-C50C-407E-A947-70E740481C1C}">
                <a14:useLocalDpi xmlns:a14="http://schemas.microsoft.com/office/drawing/2010/main" val="0"/>
              </a:ext>
            </a:extLst>
          </a:blip>
          <a:srcRect l="32991" t="24259" r="48120" b="20001"/>
          <a:stretch/>
        </p:blipFill>
        <p:spPr>
          <a:xfrm rot="5400000">
            <a:off x="8191977" y="3020501"/>
            <a:ext cx="2023762" cy="4479060"/>
          </a:xfrm>
          <a:prstGeom prst="rect">
            <a:avLst/>
          </a:prstGeom>
        </p:spPr>
      </p:pic>
      <p:sp>
        <p:nvSpPr>
          <p:cNvPr id="19" name="テキスト ボックス 18">
            <a:extLst>
              <a:ext uri="{FF2B5EF4-FFF2-40B4-BE49-F238E27FC236}">
                <a16:creationId xmlns:a16="http://schemas.microsoft.com/office/drawing/2014/main" id="{86A23270-BD69-4511-A2B4-05872EAB3A4C}"/>
              </a:ext>
            </a:extLst>
          </p:cNvPr>
          <p:cNvSpPr txBox="1"/>
          <p:nvPr/>
        </p:nvSpPr>
        <p:spPr>
          <a:xfrm>
            <a:off x="1683467" y="6299889"/>
            <a:ext cx="3600451" cy="461665"/>
          </a:xfrm>
          <a:prstGeom prst="rect">
            <a:avLst/>
          </a:prstGeom>
          <a:noFill/>
        </p:spPr>
        <p:txBody>
          <a:bodyPr wrap="square" rtlCol="0">
            <a:spAutoFit/>
          </a:bodyPr>
          <a:lstStyle/>
          <a:p>
            <a:r>
              <a:rPr kumimoji="1" lang="ja-JP" altLang="en-US" sz="2400" dirty="0"/>
              <a:t>チャンネルトロン</a:t>
            </a:r>
          </a:p>
        </p:txBody>
      </p:sp>
      <p:sp>
        <p:nvSpPr>
          <p:cNvPr id="20" name="テキスト ボックス 19">
            <a:extLst>
              <a:ext uri="{FF2B5EF4-FFF2-40B4-BE49-F238E27FC236}">
                <a16:creationId xmlns:a16="http://schemas.microsoft.com/office/drawing/2014/main" id="{51710F70-5A40-4BA4-8F04-64EBF982C969}"/>
              </a:ext>
            </a:extLst>
          </p:cNvPr>
          <p:cNvSpPr txBox="1"/>
          <p:nvPr/>
        </p:nvSpPr>
        <p:spPr>
          <a:xfrm>
            <a:off x="8924085" y="6299888"/>
            <a:ext cx="1747838" cy="461665"/>
          </a:xfrm>
          <a:prstGeom prst="rect">
            <a:avLst/>
          </a:prstGeom>
          <a:noFill/>
        </p:spPr>
        <p:txBody>
          <a:bodyPr wrap="square" rtlCol="0">
            <a:spAutoFit/>
          </a:bodyPr>
          <a:lstStyle/>
          <a:p>
            <a:r>
              <a:rPr kumimoji="1" lang="en-US" altLang="ja-JP" sz="2400" dirty="0"/>
              <a:t>MCP</a:t>
            </a:r>
            <a:endParaRPr kumimoji="1" lang="ja-JP" altLang="en-US" sz="2400" dirty="0"/>
          </a:p>
        </p:txBody>
      </p:sp>
      <p:grpSp>
        <p:nvGrpSpPr>
          <p:cNvPr id="26" name="グループ化 25">
            <a:extLst>
              <a:ext uri="{FF2B5EF4-FFF2-40B4-BE49-F238E27FC236}">
                <a16:creationId xmlns:a16="http://schemas.microsoft.com/office/drawing/2014/main" id="{597D3DDB-2797-4F7A-AD27-0388982B14FA}"/>
              </a:ext>
            </a:extLst>
          </p:cNvPr>
          <p:cNvGrpSpPr/>
          <p:nvPr/>
        </p:nvGrpSpPr>
        <p:grpSpPr>
          <a:xfrm>
            <a:off x="996202" y="681038"/>
            <a:ext cx="8357348" cy="2998902"/>
            <a:chOff x="2948827" y="374927"/>
            <a:chExt cx="8357348" cy="2998902"/>
          </a:xfrm>
        </p:grpSpPr>
        <p:pic>
          <p:nvPicPr>
            <p:cNvPr id="22" name="図 21">
              <a:extLst>
                <a:ext uri="{FF2B5EF4-FFF2-40B4-BE49-F238E27FC236}">
                  <a16:creationId xmlns:a16="http://schemas.microsoft.com/office/drawing/2014/main" id="{FA937A1A-911A-4AC9-B8B4-699510D950EF}"/>
                </a:ext>
              </a:extLst>
            </p:cNvPr>
            <p:cNvPicPr>
              <a:picLocks noChangeAspect="1"/>
            </p:cNvPicPr>
            <p:nvPr/>
          </p:nvPicPr>
          <p:blipFill rotWithShape="1">
            <a:blip r:embed="rId5"/>
            <a:srcRect l="15156" t="35417" r="19453" b="21805"/>
            <a:stretch/>
          </p:blipFill>
          <p:spPr>
            <a:xfrm>
              <a:off x="3333750" y="440128"/>
              <a:ext cx="7972425" cy="2933701"/>
            </a:xfrm>
            <a:prstGeom prst="rect">
              <a:avLst/>
            </a:prstGeom>
          </p:spPr>
        </p:pic>
        <p:sp>
          <p:nvSpPr>
            <p:cNvPr id="23" name="テキスト ボックス 22">
              <a:extLst>
                <a:ext uri="{FF2B5EF4-FFF2-40B4-BE49-F238E27FC236}">
                  <a16:creationId xmlns:a16="http://schemas.microsoft.com/office/drawing/2014/main" id="{24335ABA-6E0F-484D-BC6A-BCECEC92AA5F}"/>
                </a:ext>
              </a:extLst>
            </p:cNvPr>
            <p:cNvSpPr txBox="1"/>
            <p:nvPr/>
          </p:nvSpPr>
          <p:spPr>
            <a:xfrm>
              <a:off x="2948827" y="374927"/>
              <a:ext cx="1061886" cy="338554"/>
            </a:xfrm>
            <a:prstGeom prst="rect">
              <a:avLst/>
            </a:prstGeom>
            <a:solidFill>
              <a:schemeClr val="bg1"/>
            </a:solidFill>
          </p:spPr>
          <p:txBody>
            <a:bodyPr wrap="square" rtlCol="0">
              <a:spAutoFit/>
            </a:bodyPr>
            <a:lstStyle/>
            <a:p>
              <a:r>
                <a:rPr lang="ja-JP" altLang="en-US" sz="1600" dirty="0"/>
                <a:t>イオン</a:t>
              </a:r>
              <a:endParaRPr kumimoji="1" lang="ja-JP" altLang="en-US" sz="1600" dirty="0"/>
            </a:p>
          </p:txBody>
        </p:sp>
        <p:sp>
          <p:nvSpPr>
            <p:cNvPr id="25" name="正方形/長方形 24">
              <a:extLst>
                <a:ext uri="{FF2B5EF4-FFF2-40B4-BE49-F238E27FC236}">
                  <a16:creationId xmlns:a16="http://schemas.microsoft.com/office/drawing/2014/main" id="{8FBA6457-5E91-4AD7-BF6B-227B6F628410}"/>
                </a:ext>
              </a:extLst>
            </p:cNvPr>
            <p:cNvSpPr/>
            <p:nvPr/>
          </p:nvSpPr>
          <p:spPr>
            <a:xfrm rot="1203629">
              <a:off x="3664175" y="623014"/>
              <a:ext cx="645459"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テキスト ボックス 26">
            <a:extLst>
              <a:ext uri="{FF2B5EF4-FFF2-40B4-BE49-F238E27FC236}">
                <a16:creationId xmlns:a16="http://schemas.microsoft.com/office/drawing/2014/main" id="{EFDAAC8A-745D-468E-93E6-246415C793E1}"/>
              </a:ext>
            </a:extLst>
          </p:cNvPr>
          <p:cNvSpPr txBox="1"/>
          <p:nvPr/>
        </p:nvSpPr>
        <p:spPr>
          <a:xfrm>
            <a:off x="5042647" y="3679940"/>
            <a:ext cx="2752725" cy="461665"/>
          </a:xfrm>
          <a:prstGeom prst="rect">
            <a:avLst/>
          </a:prstGeom>
          <a:noFill/>
        </p:spPr>
        <p:txBody>
          <a:bodyPr wrap="square" rtlCol="0">
            <a:spAutoFit/>
          </a:bodyPr>
          <a:lstStyle/>
          <a:p>
            <a:r>
              <a:rPr lang="en-US" altLang="ja-JP" sz="2400" dirty="0"/>
              <a:t>CEM</a:t>
            </a:r>
            <a:r>
              <a:rPr lang="ja-JP" altLang="en-US" sz="2400" dirty="0"/>
              <a:t>の原理</a:t>
            </a:r>
            <a:endParaRPr kumimoji="1" lang="ja-JP" altLang="en-US" sz="2400" dirty="0"/>
          </a:p>
        </p:txBody>
      </p:sp>
    </p:spTree>
    <p:extLst>
      <p:ext uri="{BB962C8B-B14F-4D97-AF65-F5344CB8AC3E}">
        <p14:creationId xmlns:p14="http://schemas.microsoft.com/office/powerpoint/2010/main" val="299618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kumimoji="1" lang="en-US" altLang="ja-JP" sz="3200" dirty="0"/>
              <a:t>1. </a:t>
            </a:r>
            <a:r>
              <a:rPr kumimoji="1" lang="ja-JP" altLang="en-US" sz="3200" dirty="0"/>
              <a:t>イオン分析器の原理</a:t>
            </a:r>
          </a:p>
        </p:txBody>
      </p:sp>
      <p:sp>
        <p:nvSpPr>
          <p:cNvPr id="13" name="テキスト ボックス 12">
            <a:extLst>
              <a:ext uri="{FF2B5EF4-FFF2-40B4-BE49-F238E27FC236}">
                <a16:creationId xmlns:a16="http://schemas.microsoft.com/office/drawing/2014/main" id="{4D577146-0D4D-4B02-90DA-B8D554131147}"/>
              </a:ext>
            </a:extLst>
          </p:cNvPr>
          <p:cNvSpPr txBox="1"/>
          <p:nvPr/>
        </p:nvSpPr>
        <p:spPr>
          <a:xfrm>
            <a:off x="1285979" y="5651917"/>
            <a:ext cx="9229621" cy="523220"/>
          </a:xfrm>
          <a:prstGeom prst="rect">
            <a:avLst/>
          </a:prstGeom>
          <a:noFill/>
          <a:ln>
            <a:solidFill>
              <a:schemeClr val="bg1"/>
            </a:solidFill>
          </a:ln>
        </p:spPr>
        <p:txBody>
          <a:bodyPr wrap="square" rtlCol="0">
            <a:spAutoFit/>
          </a:bodyPr>
          <a:lstStyle/>
          <a:p>
            <a:r>
              <a:rPr kumimoji="1" lang="ja-JP" altLang="en-US" sz="2800" dirty="0"/>
              <a:t>⇒　電極を分割することで位置分解能向上の可能性あり</a:t>
            </a:r>
          </a:p>
        </p:txBody>
      </p:sp>
      <p:pic>
        <p:nvPicPr>
          <p:cNvPr id="4" name="図 3">
            <a:extLst>
              <a:ext uri="{FF2B5EF4-FFF2-40B4-BE49-F238E27FC236}">
                <a16:creationId xmlns:a16="http://schemas.microsoft.com/office/drawing/2014/main" id="{6B0B8B45-546D-4E1F-9C07-C99DA5A99176}"/>
              </a:ext>
            </a:extLst>
          </p:cNvPr>
          <p:cNvPicPr>
            <a:picLocks noChangeAspect="1"/>
          </p:cNvPicPr>
          <p:nvPr/>
        </p:nvPicPr>
        <p:blipFill rotWithShape="1">
          <a:blip r:embed="rId3"/>
          <a:srcRect l="30625" t="40694" r="33047" b="18781"/>
          <a:stretch/>
        </p:blipFill>
        <p:spPr>
          <a:xfrm>
            <a:off x="4329857" y="1706687"/>
            <a:ext cx="4429125" cy="2779158"/>
          </a:xfrm>
          <a:prstGeom prst="rect">
            <a:avLst/>
          </a:prstGeom>
        </p:spPr>
      </p:pic>
      <p:sp>
        <p:nvSpPr>
          <p:cNvPr id="3" name="テキスト ボックス 2">
            <a:extLst>
              <a:ext uri="{FF2B5EF4-FFF2-40B4-BE49-F238E27FC236}">
                <a16:creationId xmlns:a16="http://schemas.microsoft.com/office/drawing/2014/main" id="{AC357CF1-C1B3-4219-B098-C0F316BDE74E}"/>
              </a:ext>
            </a:extLst>
          </p:cNvPr>
          <p:cNvSpPr txBox="1"/>
          <p:nvPr/>
        </p:nvSpPr>
        <p:spPr>
          <a:xfrm>
            <a:off x="4329857" y="4689648"/>
            <a:ext cx="3769567" cy="461665"/>
          </a:xfrm>
          <a:prstGeom prst="rect">
            <a:avLst/>
          </a:prstGeom>
          <a:noFill/>
        </p:spPr>
        <p:txBody>
          <a:bodyPr wrap="square" rtlCol="0">
            <a:spAutoFit/>
          </a:bodyPr>
          <a:lstStyle/>
          <a:p>
            <a:r>
              <a:rPr kumimoji="1" lang="en-US" altLang="ja-JP" sz="2400" dirty="0"/>
              <a:t>MCP</a:t>
            </a:r>
            <a:r>
              <a:rPr kumimoji="1" lang="ja-JP" altLang="en-US" sz="2400" dirty="0"/>
              <a:t>のイメージ図</a:t>
            </a:r>
          </a:p>
        </p:txBody>
      </p:sp>
      <p:pic>
        <p:nvPicPr>
          <p:cNvPr id="7" name="図 6" descr="電話をしている女性&#10;&#10;低い精度で自動的に生成された説明">
            <a:extLst>
              <a:ext uri="{FF2B5EF4-FFF2-40B4-BE49-F238E27FC236}">
                <a16:creationId xmlns:a16="http://schemas.microsoft.com/office/drawing/2014/main" id="{BF1DAAEA-BE30-4E46-B67F-7D1373BCAA99}"/>
              </a:ext>
            </a:extLst>
          </p:cNvPr>
          <p:cNvPicPr>
            <a:picLocks noChangeAspect="1"/>
          </p:cNvPicPr>
          <p:nvPr/>
        </p:nvPicPr>
        <p:blipFill rotWithShape="1">
          <a:blip r:embed="rId4">
            <a:extLst>
              <a:ext uri="{28A0092B-C50C-407E-A947-70E740481C1C}">
                <a14:useLocalDpi xmlns:a14="http://schemas.microsoft.com/office/drawing/2010/main" val="0"/>
              </a:ext>
            </a:extLst>
          </a:blip>
          <a:srcRect l="38178" t="42221" r="36935" b="16667"/>
          <a:stretch/>
        </p:blipFill>
        <p:spPr>
          <a:xfrm rot="16200000">
            <a:off x="1162470" y="1870141"/>
            <a:ext cx="2212674" cy="2741204"/>
          </a:xfrm>
          <a:prstGeom prst="rect">
            <a:avLst/>
          </a:prstGeom>
        </p:spPr>
      </p:pic>
      <p:sp>
        <p:nvSpPr>
          <p:cNvPr id="9" name="テキスト ボックス 8">
            <a:extLst>
              <a:ext uri="{FF2B5EF4-FFF2-40B4-BE49-F238E27FC236}">
                <a16:creationId xmlns:a16="http://schemas.microsoft.com/office/drawing/2014/main" id="{769196B3-B6DD-4433-8CDD-26343AD7E49C}"/>
              </a:ext>
            </a:extLst>
          </p:cNvPr>
          <p:cNvSpPr txBox="1"/>
          <p:nvPr/>
        </p:nvSpPr>
        <p:spPr>
          <a:xfrm>
            <a:off x="3673534" y="676399"/>
            <a:ext cx="1216211" cy="461665"/>
          </a:xfrm>
          <a:prstGeom prst="rect">
            <a:avLst/>
          </a:prstGeom>
          <a:noFill/>
        </p:spPr>
        <p:txBody>
          <a:bodyPr wrap="square" rtlCol="0">
            <a:spAutoFit/>
          </a:bodyPr>
          <a:lstStyle/>
          <a:p>
            <a:r>
              <a:rPr kumimoji="1" lang="ja-JP" altLang="en-US" sz="2400" dirty="0"/>
              <a:t>拡大</a:t>
            </a:r>
          </a:p>
        </p:txBody>
      </p:sp>
      <p:sp>
        <p:nvSpPr>
          <p:cNvPr id="8" name="矢印: 下カーブ 7">
            <a:extLst>
              <a:ext uri="{FF2B5EF4-FFF2-40B4-BE49-F238E27FC236}">
                <a16:creationId xmlns:a16="http://schemas.microsoft.com/office/drawing/2014/main" id="{02820A5A-EDC6-4353-A2AD-402147B6A218}"/>
              </a:ext>
            </a:extLst>
          </p:cNvPr>
          <p:cNvSpPr/>
          <p:nvPr/>
        </p:nvSpPr>
        <p:spPr>
          <a:xfrm>
            <a:off x="2867025" y="1139534"/>
            <a:ext cx="2390775" cy="876300"/>
          </a:xfrm>
          <a:prstGeom prst="curved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a:extLst>
              <a:ext uri="{FF2B5EF4-FFF2-40B4-BE49-F238E27FC236}">
                <a16:creationId xmlns:a16="http://schemas.microsoft.com/office/drawing/2014/main" id="{B7001F3C-625D-425A-A650-39AFC3B1EFAA}"/>
              </a:ext>
            </a:extLst>
          </p:cNvPr>
          <p:cNvPicPr>
            <a:picLocks noChangeAspect="1"/>
          </p:cNvPicPr>
          <p:nvPr/>
        </p:nvPicPr>
        <p:blipFill rotWithShape="1">
          <a:blip r:embed="rId3"/>
          <a:srcRect l="43457" t="44219" r="35807" b="42521"/>
          <a:stretch/>
        </p:blipFill>
        <p:spPr>
          <a:xfrm>
            <a:off x="6401165" y="126739"/>
            <a:ext cx="3451123" cy="1241412"/>
          </a:xfrm>
          <a:prstGeom prst="rect">
            <a:avLst/>
          </a:prstGeom>
        </p:spPr>
      </p:pic>
      <p:sp>
        <p:nvSpPr>
          <p:cNvPr id="14" name="楕円 13">
            <a:extLst>
              <a:ext uri="{FF2B5EF4-FFF2-40B4-BE49-F238E27FC236}">
                <a16:creationId xmlns:a16="http://schemas.microsoft.com/office/drawing/2014/main" id="{949E4BE9-C96B-44F0-BBBE-1E945F0A8117}"/>
              </a:ext>
            </a:extLst>
          </p:cNvPr>
          <p:cNvSpPr/>
          <p:nvPr/>
        </p:nvSpPr>
        <p:spPr>
          <a:xfrm>
            <a:off x="5257800" y="2708914"/>
            <a:ext cx="103924" cy="10317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9BBA1F9-6F62-47D3-8D36-98EB448E5F05}"/>
              </a:ext>
            </a:extLst>
          </p:cNvPr>
          <p:cNvSpPr/>
          <p:nvPr/>
        </p:nvSpPr>
        <p:spPr>
          <a:xfrm>
            <a:off x="5531954" y="1743162"/>
            <a:ext cx="3397258" cy="14213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80A2A105-BB3A-4577-BCFA-FD900CCEE4D2}"/>
              </a:ext>
            </a:extLst>
          </p:cNvPr>
          <p:cNvSpPr/>
          <p:nvPr/>
        </p:nvSpPr>
        <p:spPr>
          <a:xfrm>
            <a:off x="6246021" y="143273"/>
            <a:ext cx="3937885" cy="1224877"/>
          </a:xfrm>
          <a:prstGeom prst="wedgeRectCallout">
            <a:avLst>
              <a:gd name="adj1" fmla="val -70582"/>
              <a:gd name="adj2" fmla="val 14734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1C0E4D06-E113-4A2F-8B92-D7D86630DC84}"/>
              </a:ext>
            </a:extLst>
          </p:cNvPr>
          <p:cNvSpPr/>
          <p:nvPr/>
        </p:nvSpPr>
        <p:spPr>
          <a:xfrm>
            <a:off x="7077061" y="2020399"/>
            <a:ext cx="1999404" cy="235894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平行四辺形 19">
            <a:extLst>
              <a:ext uri="{FF2B5EF4-FFF2-40B4-BE49-F238E27FC236}">
                <a16:creationId xmlns:a16="http://schemas.microsoft.com/office/drawing/2014/main" id="{4E15E653-8E47-43EF-BE9D-C53C3FC655FD}"/>
              </a:ext>
            </a:extLst>
          </p:cNvPr>
          <p:cNvSpPr/>
          <p:nvPr/>
        </p:nvSpPr>
        <p:spPr>
          <a:xfrm rot="5400000">
            <a:off x="6803776" y="3046067"/>
            <a:ext cx="1631576" cy="124717"/>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平行四辺形 20">
            <a:extLst>
              <a:ext uri="{FF2B5EF4-FFF2-40B4-BE49-F238E27FC236}">
                <a16:creationId xmlns:a16="http://schemas.microsoft.com/office/drawing/2014/main" id="{ABE215F0-C7F6-4C6E-B1AC-1E2176BC60E0}"/>
              </a:ext>
            </a:extLst>
          </p:cNvPr>
          <p:cNvSpPr/>
          <p:nvPr/>
        </p:nvSpPr>
        <p:spPr>
          <a:xfrm rot="5400000">
            <a:off x="6956176" y="3092527"/>
            <a:ext cx="1631576" cy="124717"/>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平行四辺形 21">
            <a:extLst>
              <a:ext uri="{FF2B5EF4-FFF2-40B4-BE49-F238E27FC236}">
                <a16:creationId xmlns:a16="http://schemas.microsoft.com/office/drawing/2014/main" id="{0A4A01D5-B415-44A4-B141-BB832E9EBB73}"/>
              </a:ext>
            </a:extLst>
          </p:cNvPr>
          <p:cNvSpPr/>
          <p:nvPr/>
        </p:nvSpPr>
        <p:spPr>
          <a:xfrm rot="5400000">
            <a:off x="7108576" y="3135921"/>
            <a:ext cx="1631576" cy="124717"/>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a:extLst>
              <a:ext uri="{FF2B5EF4-FFF2-40B4-BE49-F238E27FC236}">
                <a16:creationId xmlns:a16="http://schemas.microsoft.com/office/drawing/2014/main" id="{E72B74B0-8634-471A-9C60-892D94E49044}"/>
              </a:ext>
            </a:extLst>
          </p:cNvPr>
          <p:cNvSpPr/>
          <p:nvPr/>
        </p:nvSpPr>
        <p:spPr>
          <a:xfrm rot="5400000">
            <a:off x="7260975" y="3178385"/>
            <a:ext cx="1631576" cy="124717"/>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平行四辺形 23">
            <a:extLst>
              <a:ext uri="{FF2B5EF4-FFF2-40B4-BE49-F238E27FC236}">
                <a16:creationId xmlns:a16="http://schemas.microsoft.com/office/drawing/2014/main" id="{76DF5053-15CE-43FA-B17B-9D94C0E8D9B7}"/>
              </a:ext>
            </a:extLst>
          </p:cNvPr>
          <p:cNvSpPr/>
          <p:nvPr/>
        </p:nvSpPr>
        <p:spPr>
          <a:xfrm rot="5400000">
            <a:off x="7413373" y="3235122"/>
            <a:ext cx="1631576" cy="124717"/>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平行四辺形 24">
            <a:extLst>
              <a:ext uri="{FF2B5EF4-FFF2-40B4-BE49-F238E27FC236}">
                <a16:creationId xmlns:a16="http://schemas.microsoft.com/office/drawing/2014/main" id="{3E3291BA-B78F-414C-A117-51F7D19E1BB1}"/>
              </a:ext>
            </a:extLst>
          </p:cNvPr>
          <p:cNvSpPr/>
          <p:nvPr/>
        </p:nvSpPr>
        <p:spPr>
          <a:xfrm rot="5400000">
            <a:off x="7562404" y="3280755"/>
            <a:ext cx="1631576" cy="124717"/>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E67DE8C4-F908-456C-B45C-802E4B1268CA}"/>
              </a:ext>
            </a:extLst>
          </p:cNvPr>
          <p:cNvCxnSpPr>
            <a:cxnSpLocks/>
          </p:cNvCxnSpPr>
          <p:nvPr/>
        </p:nvCxnSpPr>
        <p:spPr>
          <a:xfrm>
            <a:off x="5471610" y="2760502"/>
            <a:ext cx="2300354" cy="150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87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kumimoji="1" lang="en-US" altLang="ja-JP" sz="3200" dirty="0"/>
              <a:t>2. </a:t>
            </a:r>
            <a:r>
              <a:rPr kumimoji="1" lang="ja-JP" altLang="en-US" sz="3200" dirty="0"/>
              <a:t>目的と方針</a:t>
            </a:r>
          </a:p>
        </p:txBody>
      </p:sp>
      <p:sp>
        <p:nvSpPr>
          <p:cNvPr id="5" name="テキスト ボックス 4">
            <a:extLst>
              <a:ext uri="{FF2B5EF4-FFF2-40B4-BE49-F238E27FC236}">
                <a16:creationId xmlns:a16="http://schemas.microsoft.com/office/drawing/2014/main" id="{3F077639-D6D1-4F79-816A-483E415C9242}"/>
              </a:ext>
            </a:extLst>
          </p:cNvPr>
          <p:cNvSpPr txBox="1"/>
          <p:nvPr/>
        </p:nvSpPr>
        <p:spPr>
          <a:xfrm>
            <a:off x="260021" y="3191172"/>
            <a:ext cx="2115671" cy="461665"/>
          </a:xfrm>
          <a:prstGeom prst="rect">
            <a:avLst/>
          </a:prstGeom>
          <a:noFill/>
        </p:spPr>
        <p:txBody>
          <a:bodyPr wrap="square" rtlCol="0">
            <a:spAutoFit/>
          </a:bodyPr>
          <a:lstStyle/>
          <a:p>
            <a:r>
              <a:rPr lang="ja-JP" altLang="en-US" sz="2400" dirty="0"/>
              <a:t>前半の結果：</a:t>
            </a:r>
            <a:endParaRPr kumimoji="1" lang="ja-JP" altLang="en-US" sz="2400" dirty="0"/>
          </a:p>
        </p:txBody>
      </p:sp>
      <p:grpSp>
        <p:nvGrpSpPr>
          <p:cNvPr id="6" name="グループ化 5">
            <a:extLst>
              <a:ext uri="{FF2B5EF4-FFF2-40B4-BE49-F238E27FC236}">
                <a16:creationId xmlns:a16="http://schemas.microsoft.com/office/drawing/2014/main" id="{A6DFA881-AC39-401B-AA2A-56FF91AA29EB}"/>
              </a:ext>
            </a:extLst>
          </p:cNvPr>
          <p:cNvGrpSpPr/>
          <p:nvPr/>
        </p:nvGrpSpPr>
        <p:grpSpPr>
          <a:xfrm>
            <a:off x="5463051" y="340627"/>
            <a:ext cx="6620759" cy="4570446"/>
            <a:chOff x="1676400" y="1185035"/>
            <a:chExt cx="8808638" cy="5677492"/>
          </a:xfrm>
        </p:grpSpPr>
        <p:pic>
          <p:nvPicPr>
            <p:cNvPr id="7" name="図 6" descr="グラフ, ヒストグラム&#10;&#10;自動的に生成された説明">
              <a:extLst>
                <a:ext uri="{FF2B5EF4-FFF2-40B4-BE49-F238E27FC236}">
                  <a16:creationId xmlns:a16="http://schemas.microsoft.com/office/drawing/2014/main" id="{E1920106-56FC-4BA7-AEC9-6C9EF9110EF9}"/>
                </a:ext>
              </a:extLst>
            </p:cNvPr>
            <p:cNvPicPr>
              <a:picLocks noChangeAspect="1"/>
            </p:cNvPicPr>
            <p:nvPr/>
          </p:nvPicPr>
          <p:blipFill rotWithShape="1">
            <a:blip r:embed="rId3">
              <a:extLst>
                <a:ext uri="{28A0092B-C50C-407E-A947-70E740481C1C}">
                  <a14:useLocalDpi xmlns:a14="http://schemas.microsoft.com/office/drawing/2010/main" val="0"/>
                </a:ext>
              </a:extLst>
            </a:blip>
            <a:srcRect l="4117" t="10650" r="2202" b="6934"/>
            <a:stretch/>
          </p:blipFill>
          <p:spPr>
            <a:xfrm>
              <a:off x="1676400" y="1599099"/>
              <a:ext cx="8808638" cy="5263428"/>
            </a:xfrm>
            <a:prstGeom prst="rect">
              <a:avLst/>
            </a:prstGeom>
          </p:spPr>
        </p:pic>
        <p:grpSp>
          <p:nvGrpSpPr>
            <p:cNvPr id="8" name="グループ化 7">
              <a:extLst>
                <a:ext uri="{FF2B5EF4-FFF2-40B4-BE49-F238E27FC236}">
                  <a16:creationId xmlns:a16="http://schemas.microsoft.com/office/drawing/2014/main" id="{B6A30F32-20AE-4DFF-A360-D328034D882C}"/>
                </a:ext>
              </a:extLst>
            </p:cNvPr>
            <p:cNvGrpSpPr/>
            <p:nvPr/>
          </p:nvGrpSpPr>
          <p:grpSpPr>
            <a:xfrm>
              <a:off x="1877073" y="1185035"/>
              <a:ext cx="6131908" cy="458792"/>
              <a:chOff x="753938" y="1741497"/>
              <a:chExt cx="6131908" cy="458792"/>
            </a:xfrm>
          </p:grpSpPr>
          <p:sp>
            <p:nvSpPr>
              <p:cNvPr id="10" name="テキスト ボックス 9">
                <a:extLst>
                  <a:ext uri="{FF2B5EF4-FFF2-40B4-BE49-F238E27FC236}">
                    <a16:creationId xmlns:a16="http://schemas.microsoft.com/office/drawing/2014/main" id="{9A5E11BB-8506-42BF-8F0B-692D744EB9D1}"/>
                  </a:ext>
                </a:extLst>
              </p:cNvPr>
              <p:cNvSpPr txBox="1"/>
              <p:nvPr/>
            </p:nvSpPr>
            <p:spPr>
              <a:xfrm>
                <a:off x="5481251" y="1830956"/>
                <a:ext cx="1404595" cy="369332"/>
              </a:xfrm>
              <a:prstGeom prst="rect">
                <a:avLst/>
              </a:prstGeom>
              <a:noFill/>
            </p:spPr>
            <p:txBody>
              <a:bodyPr wrap="square" rtlCol="0">
                <a:spAutoFit/>
              </a:bodyPr>
              <a:lstStyle/>
              <a:p>
                <a:r>
                  <a:rPr kumimoji="1" lang="en-US" altLang="ja-JP" dirty="0"/>
                  <a:t>1</a:t>
                </a:r>
                <a:r>
                  <a:rPr kumimoji="1" lang="ja-JP" altLang="en-US" dirty="0"/>
                  <a:t>価</a:t>
                </a:r>
              </a:p>
            </p:txBody>
          </p:sp>
          <p:sp>
            <p:nvSpPr>
              <p:cNvPr id="9" name="テキスト ボックス 8">
                <a:extLst>
                  <a:ext uri="{FF2B5EF4-FFF2-40B4-BE49-F238E27FC236}">
                    <a16:creationId xmlns:a16="http://schemas.microsoft.com/office/drawing/2014/main" id="{A70FE8B2-E835-4317-9886-A50F3277BC5F}"/>
                  </a:ext>
                </a:extLst>
              </p:cNvPr>
              <p:cNvSpPr txBox="1"/>
              <p:nvPr/>
            </p:nvSpPr>
            <p:spPr>
              <a:xfrm>
                <a:off x="753938" y="1741497"/>
                <a:ext cx="1024519" cy="458792"/>
              </a:xfrm>
              <a:prstGeom prst="rect">
                <a:avLst/>
              </a:prstGeom>
              <a:noFill/>
            </p:spPr>
            <p:txBody>
              <a:bodyPr wrap="square" rtlCol="0">
                <a:spAutoFit/>
              </a:bodyPr>
              <a:lstStyle/>
              <a:p>
                <a:r>
                  <a:rPr lang="en-US" altLang="ja-JP" dirty="0"/>
                  <a:t>20</a:t>
                </a:r>
                <a:r>
                  <a:rPr kumimoji="1" lang="ja-JP" altLang="en-US" dirty="0"/>
                  <a:t>価</a:t>
                </a:r>
              </a:p>
            </p:txBody>
          </p:sp>
          <p:cxnSp>
            <p:nvCxnSpPr>
              <p:cNvPr id="11" name="直線矢印コネクタ 10">
                <a:extLst>
                  <a:ext uri="{FF2B5EF4-FFF2-40B4-BE49-F238E27FC236}">
                    <a16:creationId xmlns:a16="http://schemas.microsoft.com/office/drawing/2014/main" id="{8DE1FBDF-E066-4310-9B46-C1D4DABCD293}"/>
                  </a:ext>
                </a:extLst>
              </p:cNvPr>
              <p:cNvCxnSpPr>
                <a:cxnSpLocks/>
                <a:stCxn id="9" idx="3"/>
                <a:endCxn id="10" idx="1"/>
              </p:cNvCxnSpPr>
              <p:nvPr/>
            </p:nvCxnSpPr>
            <p:spPr>
              <a:xfrm>
                <a:off x="1778457" y="1970894"/>
                <a:ext cx="3702795" cy="4473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 name="テキスト ボックス 2">
            <a:extLst>
              <a:ext uri="{FF2B5EF4-FFF2-40B4-BE49-F238E27FC236}">
                <a16:creationId xmlns:a16="http://schemas.microsoft.com/office/drawing/2014/main" id="{88F667D0-6CAD-41AB-961F-41F907141805}"/>
              </a:ext>
            </a:extLst>
          </p:cNvPr>
          <p:cNvSpPr txBox="1"/>
          <p:nvPr/>
        </p:nvSpPr>
        <p:spPr>
          <a:xfrm>
            <a:off x="501087" y="5975035"/>
            <a:ext cx="11582723" cy="523220"/>
          </a:xfrm>
          <a:prstGeom prst="rect">
            <a:avLst/>
          </a:prstGeom>
          <a:noFill/>
          <a:ln>
            <a:solidFill>
              <a:schemeClr val="bg1"/>
            </a:solidFill>
          </a:ln>
        </p:spPr>
        <p:txBody>
          <a:bodyPr wrap="square" rtlCol="0">
            <a:spAutoFit/>
          </a:bodyPr>
          <a:lstStyle/>
          <a:p>
            <a:r>
              <a:rPr kumimoji="1" lang="ja-JP" altLang="en-US" sz="2800" dirty="0"/>
              <a:t>⇒ 検出器の位置分解能を</a:t>
            </a:r>
            <a:r>
              <a:rPr kumimoji="1" lang="en-US" altLang="ja-JP" sz="2800" dirty="0"/>
              <a:t>2mm</a:t>
            </a:r>
            <a:r>
              <a:rPr kumimoji="1" lang="ja-JP" altLang="en-US" sz="2800" dirty="0"/>
              <a:t>以下まで向上できればセパレートできる</a:t>
            </a:r>
          </a:p>
        </p:txBody>
      </p:sp>
      <p:sp>
        <p:nvSpPr>
          <p:cNvPr id="4" name="テキスト ボックス 3">
            <a:extLst>
              <a:ext uri="{FF2B5EF4-FFF2-40B4-BE49-F238E27FC236}">
                <a16:creationId xmlns:a16="http://schemas.microsoft.com/office/drawing/2014/main" id="{5B38600D-1712-452C-A1C5-57F240BDC4C5}"/>
              </a:ext>
            </a:extLst>
          </p:cNvPr>
          <p:cNvSpPr txBox="1"/>
          <p:nvPr/>
        </p:nvSpPr>
        <p:spPr>
          <a:xfrm>
            <a:off x="1317857" y="4013395"/>
            <a:ext cx="3939943" cy="830997"/>
          </a:xfrm>
          <a:prstGeom prst="rect">
            <a:avLst/>
          </a:prstGeom>
          <a:noFill/>
        </p:spPr>
        <p:txBody>
          <a:bodyPr wrap="square" rtlCol="0">
            <a:spAutoFit/>
          </a:bodyPr>
          <a:lstStyle/>
          <a:p>
            <a:r>
              <a:rPr kumimoji="1" lang="ja-JP" altLang="en-US" sz="2400" dirty="0"/>
              <a:t>現状の設定では</a:t>
            </a:r>
            <a:r>
              <a:rPr kumimoji="1" lang="en-US" altLang="ja-JP" sz="2400" dirty="0"/>
              <a:t>3mm</a:t>
            </a:r>
            <a:r>
              <a:rPr lang="ja-JP" altLang="en-US" sz="2400" dirty="0"/>
              <a:t>程度</a:t>
            </a:r>
            <a:r>
              <a:rPr kumimoji="1" lang="ja-JP" altLang="en-US" sz="2400" dirty="0"/>
              <a:t>のセパレート</a:t>
            </a:r>
            <a:r>
              <a:rPr lang="ja-JP" altLang="en-US" sz="2400" dirty="0"/>
              <a:t>しか</a:t>
            </a:r>
            <a:r>
              <a:rPr kumimoji="1" lang="ja-JP" altLang="en-US" sz="2400" dirty="0"/>
              <a:t>できない</a:t>
            </a:r>
          </a:p>
        </p:txBody>
      </p:sp>
      <p:sp>
        <p:nvSpPr>
          <p:cNvPr id="13" name="テキスト ボックス 12">
            <a:extLst>
              <a:ext uri="{FF2B5EF4-FFF2-40B4-BE49-F238E27FC236}">
                <a16:creationId xmlns:a16="http://schemas.microsoft.com/office/drawing/2014/main" id="{747149CD-E7DB-416D-878E-C80CA271D803}"/>
              </a:ext>
            </a:extLst>
          </p:cNvPr>
          <p:cNvSpPr txBox="1"/>
          <p:nvPr/>
        </p:nvSpPr>
        <p:spPr>
          <a:xfrm>
            <a:off x="9547578" y="681038"/>
            <a:ext cx="1751388" cy="400110"/>
          </a:xfrm>
          <a:prstGeom prst="rect">
            <a:avLst/>
          </a:prstGeom>
          <a:solidFill>
            <a:schemeClr val="bg1"/>
          </a:solidFill>
        </p:spPr>
        <p:txBody>
          <a:bodyPr wrap="square" rtlCol="0">
            <a:spAutoFit/>
          </a:bodyPr>
          <a:lstStyle/>
          <a:p>
            <a:r>
              <a:rPr kumimoji="1" lang="ja-JP" altLang="en-US" sz="2000" b="1" dirty="0"/>
              <a:t>イオン検出器</a:t>
            </a:r>
          </a:p>
        </p:txBody>
      </p:sp>
      <p:sp>
        <p:nvSpPr>
          <p:cNvPr id="17" name="テキスト ボックス 16">
            <a:extLst>
              <a:ext uri="{FF2B5EF4-FFF2-40B4-BE49-F238E27FC236}">
                <a16:creationId xmlns:a16="http://schemas.microsoft.com/office/drawing/2014/main" id="{6B278B2E-D4ED-4CF6-BFBE-48BCD43C6768}"/>
              </a:ext>
            </a:extLst>
          </p:cNvPr>
          <p:cNvSpPr txBox="1"/>
          <p:nvPr/>
        </p:nvSpPr>
        <p:spPr>
          <a:xfrm>
            <a:off x="6549054" y="4969575"/>
            <a:ext cx="5534756" cy="400110"/>
          </a:xfrm>
          <a:prstGeom prst="rect">
            <a:avLst/>
          </a:prstGeom>
          <a:noFill/>
        </p:spPr>
        <p:txBody>
          <a:bodyPr wrap="square" rtlCol="0">
            <a:spAutoFit/>
          </a:bodyPr>
          <a:lstStyle/>
          <a:p>
            <a:r>
              <a:rPr kumimoji="1" lang="ja-JP" altLang="en-US" sz="2000" dirty="0"/>
              <a:t>多価イオン</a:t>
            </a:r>
            <a:r>
              <a:rPr lang="en-US" altLang="ja-JP" sz="2000" dirty="0"/>
              <a:t>(Sn)</a:t>
            </a:r>
            <a:r>
              <a:rPr kumimoji="1" lang="ja-JP" altLang="en-US" sz="2000" dirty="0"/>
              <a:t>の軌跡シミュレーション</a:t>
            </a:r>
          </a:p>
        </p:txBody>
      </p:sp>
      <p:pic>
        <p:nvPicPr>
          <p:cNvPr id="18" name="図 17" descr="グラフ, ヒストグラム&#10;&#10;自動的に生成された説明">
            <a:extLst>
              <a:ext uri="{FF2B5EF4-FFF2-40B4-BE49-F238E27FC236}">
                <a16:creationId xmlns:a16="http://schemas.microsoft.com/office/drawing/2014/main" id="{1451CB18-7139-4D0D-9D4F-E125012AC352}"/>
              </a:ext>
            </a:extLst>
          </p:cNvPr>
          <p:cNvPicPr>
            <a:picLocks noChangeAspect="1"/>
          </p:cNvPicPr>
          <p:nvPr/>
        </p:nvPicPr>
        <p:blipFill rotWithShape="1">
          <a:blip r:embed="rId3">
            <a:extLst>
              <a:ext uri="{28A0092B-C50C-407E-A947-70E740481C1C}">
                <a14:useLocalDpi xmlns:a14="http://schemas.microsoft.com/office/drawing/2010/main" val="0"/>
              </a:ext>
            </a:extLst>
          </a:blip>
          <a:srcRect l="7611" t="10577" r="39748" b="79918"/>
          <a:stretch/>
        </p:blipFill>
        <p:spPr>
          <a:xfrm>
            <a:off x="118846" y="1889825"/>
            <a:ext cx="5603225" cy="736025"/>
          </a:xfrm>
          <a:prstGeom prst="rect">
            <a:avLst/>
          </a:prstGeom>
        </p:spPr>
      </p:pic>
      <p:sp>
        <p:nvSpPr>
          <p:cNvPr id="19" name="矢印: 上向き折線 18">
            <a:extLst>
              <a:ext uri="{FF2B5EF4-FFF2-40B4-BE49-F238E27FC236}">
                <a16:creationId xmlns:a16="http://schemas.microsoft.com/office/drawing/2014/main" id="{9EF1C736-0722-4DEF-BFFA-86755F149FAF}"/>
              </a:ext>
            </a:extLst>
          </p:cNvPr>
          <p:cNvSpPr/>
          <p:nvPr/>
        </p:nvSpPr>
        <p:spPr>
          <a:xfrm rot="10800000">
            <a:off x="3003175" y="941293"/>
            <a:ext cx="2718895" cy="870387"/>
          </a:xfrm>
          <a:prstGeom prst="ben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6A3FA00-2780-4575-BAA6-88B19C9011BA}"/>
              </a:ext>
            </a:extLst>
          </p:cNvPr>
          <p:cNvSpPr txBox="1"/>
          <p:nvPr/>
        </p:nvSpPr>
        <p:spPr>
          <a:xfrm>
            <a:off x="3885012" y="470833"/>
            <a:ext cx="968023" cy="400110"/>
          </a:xfrm>
          <a:prstGeom prst="rect">
            <a:avLst/>
          </a:prstGeom>
          <a:noFill/>
        </p:spPr>
        <p:txBody>
          <a:bodyPr wrap="square" rtlCol="0">
            <a:spAutoFit/>
          </a:bodyPr>
          <a:lstStyle/>
          <a:p>
            <a:r>
              <a:rPr kumimoji="1" lang="ja-JP" altLang="en-US" sz="2000" dirty="0"/>
              <a:t>拡大</a:t>
            </a:r>
          </a:p>
        </p:txBody>
      </p:sp>
      <p:sp>
        <p:nvSpPr>
          <p:cNvPr id="21" name="吹き出し: 四角形 20">
            <a:extLst>
              <a:ext uri="{FF2B5EF4-FFF2-40B4-BE49-F238E27FC236}">
                <a16:creationId xmlns:a16="http://schemas.microsoft.com/office/drawing/2014/main" id="{D4209F12-0B5A-4C3A-A75C-36FBABD8D10E}"/>
              </a:ext>
            </a:extLst>
          </p:cNvPr>
          <p:cNvSpPr/>
          <p:nvPr/>
        </p:nvSpPr>
        <p:spPr>
          <a:xfrm>
            <a:off x="9694891" y="3115953"/>
            <a:ext cx="2024844" cy="789660"/>
          </a:xfrm>
          <a:prstGeom prst="wedgeRectCallout">
            <a:avLst>
              <a:gd name="adj1" fmla="val -39179"/>
              <a:gd name="adj2" fmla="val 78186"/>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b="1" dirty="0">
                <a:solidFill>
                  <a:sysClr val="windowText" lastClr="000000"/>
                </a:solidFill>
              </a:rPr>
              <a:t>電場と磁場が</a:t>
            </a:r>
            <a:endParaRPr lang="en-US" altLang="ja-JP" sz="1800" b="1" dirty="0">
              <a:solidFill>
                <a:sysClr val="windowText" lastClr="000000"/>
              </a:solidFill>
            </a:endParaRPr>
          </a:p>
          <a:p>
            <a:r>
              <a:rPr lang="ja-JP" altLang="en-US" sz="1800" b="1" dirty="0">
                <a:solidFill>
                  <a:sysClr val="windowText" lastClr="000000"/>
                </a:solidFill>
              </a:rPr>
              <a:t>かかっている領域</a:t>
            </a:r>
            <a:endParaRPr kumimoji="1" lang="ja-JP" altLang="en-US" dirty="0">
              <a:solidFill>
                <a:sysClr val="windowText" lastClr="000000"/>
              </a:solidFill>
            </a:endParaRPr>
          </a:p>
        </p:txBody>
      </p:sp>
    </p:spTree>
    <p:extLst>
      <p:ext uri="{BB962C8B-B14F-4D97-AF65-F5344CB8AC3E}">
        <p14:creationId xmlns:p14="http://schemas.microsoft.com/office/powerpoint/2010/main" val="858992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lang="en-US" altLang="ja-JP" sz="3200" dirty="0"/>
              <a:t>3. MCP</a:t>
            </a:r>
            <a:r>
              <a:rPr lang="ja-JP" altLang="en-US" sz="3200" dirty="0"/>
              <a:t>からくるパルスの測定</a:t>
            </a:r>
            <a:endParaRPr kumimoji="1" lang="ja-JP" altLang="en-US" sz="3200" dirty="0"/>
          </a:p>
        </p:txBody>
      </p:sp>
      <p:grpSp>
        <p:nvGrpSpPr>
          <p:cNvPr id="5" name="グループ化 4">
            <a:extLst>
              <a:ext uri="{FF2B5EF4-FFF2-40B4-BE49-F238E27FC236}">
                <a16:creationId xmlns:a16="http://schemas.microsoft.com/office/drawing/2014/main" id="{AA5EB2AD-B3B1-4803-8051-647A0D73120E}"/>
              </a:ext>
            </a:extLst>
          </p:cNvPr>
          <p:cNvGrpSpPr/>
          <p:nvPr/>
        </p:nvGrpSpPr>
        <p:grpSpPr>
          <a:xfrm>
            <a:off x="505385" y="973054"/>
            <a:ext cx="5119512" cy="4406326"/>
            <a:chOff x="4882920" y="-77416"/>
            <a:chExt cx="7735050" cy="6114464"/>
          </a:xfrm>
        </p:grpSpPr>
        <p:cxnSp>
          <p:nvCxnSpPr>
            <p:cNvPr id="6" name="直線コネクタ 5">
              <a:extLst>
                <a:ext uri="{FF2B5EF4-FFF2-40B4-BE49-F238E27FC236}">
                  <a16:creationId xmlns:a16="http://schemas.microsoft.com/office/drawing/2014/main" id="{E3D755EE-D7C2-4DD8-B586-E901EA7B5146}"/>
                </a:ext>
              </a:extLst>
            </p:cNvPr>
            <p:cNvCxnSpPr>
              <a:cxnSpLocks/>
            </p:cNvCxnSpPr>
            <p:nvPr/>
          </p:nvCxnSpPr>
          <p:spPr>
            <a:xfrm>
              <a:off x="8467168" y="1814248"/>
              <a:ext cx="0" cy="3268741"/>
            </a:xfrm>
            <a:prstGeom prst="line">
              <a:avLst/>
            </a:prstGeom>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4215F1BA-677A-48BC-9242-D5878460A788}"/>
                </a:ext>
              </a:extLst>
            </p:cNvPr>
            <p:cNvSpPr/>
            <p:nvPr/>
          </p:nvSpPr>
          <p:spPr>
            <a:xfrm>
              <a:off x="4882920" y="1275976"/>
              <a:ext cx="2212501" cy="430822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cxnSp>
          <p:nvCxnSpPr>
            <p:cNvPr id="8" name="直線コネクタ 7">
              <a:extLst>
                <a:ext uri="{FF2B5EF4-FFF2-40B4-BE49-F238E27FC236}">
                  <a16:creationId xmlns:a16="http://schemas.microsoft.com/office/drawing/2014/main" id="{A320DDFC-0461-44D0-BEB4-BA0768D2B4C7}"/>
                </a:ext>
              </a:extLst>
            </p:cNvPr>
            <p:cNvCxnSpPr>
              <a:cxnSpLocks/>
            </p:cNvCxnSpPr>
            <p:nvPr/>
          </p:nvCxnSpPr>
          <p:spPr>
            <a:xfrm>
              <a:off x="6378389" y="1820773"/>
              <a:ext cx="4867835" cy="5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E914558-0CED-46A1-BD2B-8791BB276DDA}"/>
                </a:ext>
              </a:extLst>
            </p:cNvPr>
            <p:cNvCxnSpPr>
              <a:cxnSpLocks/>
              <a:stCxn id="26" idx="3"/>
            </p:cNvCxnSpPr>
            <p:nvPr/>
          </p:nvCxnSpPr>
          <p:spPr>
            <a:xfrm>
              <a:off x="6378389" y="3471847"/>
              <a:ext cx="2079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57A0963-71EB-4376-8ECF-75BAB8460503}"/>
                </a:ext>
              </a:extLst>
            </p:cNvPr>
            <p:cNvCxnSpPr>
              <a:cxnSpLocks/>
            </p:cNvCxnSpPr>
            <p:nvPr/>
          </p:nvCxnSpPr>
          <p:spPr>
            <a:xfrm>
              <a:off x="6263485" y="5082989"/>
              <a:ext cx="376802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58DBC786-D8E7-48B0-A6BB-E4C52E297C41}"/>
                </a:ext>
              </a:extLst>
            </p:cNvPr>
            <p:cNvSpPr txBox="1"/>
            <p:nvPr/>
          </p:nvSpPr>
          <p:spPr>
            <a:xfrm>
              <a:off x="5260133" y="5667716"/>
              <a:ext cx="1640541" cy="369332"/>
            </a:xfrm>
            <a:prstGeom prst="rect">
              <a:avLst/>
            </a:prstGeom>
            <a:noFill/>
          </p:spPr>
          <p:txBody>
            <a:bodyPr wrap="square" rtlCol="0">
              <a:spAutoFit/>
            </a:bodyPr>
            <a:lstStyle/>
            <a:p>
              <a:r>
                <a:rPr lang="ja-JP" altLang="en-US" dirty="0"/>
                <a:t>真空槽</a:t>
              </a:r>
              <a:endParaRPr kumimoji="1" lang="ja-JP" altLang="en-US" dirty="0"/>
            </a:p>
          </p:txBody>
        </p:sp>
        <p:sp>
          <p:nvSpPr>
            <p:cNvPr id="12" name="正方形/長方形 11">
              <a:extLst>
                <a:ext uri="{FF2B5EF4-FFF2-40B4-BE49-F238E27FC236}">
                  <a16:creationId xmlns:a16="http://schemas.microsoft.com/office/drawing/2014/main" id="{7EE8441B-1D74-488E-8DAE-8787CACF18EC}"/>
                </a:ext>
              </a:extLst>
            </p:cNvPr>
            <p:cNvSpPr/>
            <p:nvPr/>
          </p:nvSpPr>
          <p:spPr>
            <a:xfrm>
              <a:off x="9556938" y="1656132"/>
              <a:ext cx="796735" cy="3162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7F357FC0-BEBB-4428-9B3B-572AF3E2EE2A}"/>
                </a:ext>
              </a:extLst>
            </p:cNvPr>
            <p:cNvCxnSpPr/>
            <p:nvPr/>
          </p:nvCxnSpPr>
          <p:spPr>
            <a:xfrm>
              <a:off x="8467168" y="1814248"/>
              <a:ext cx="0" cy="326874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94E7F7AA-1AEA-43AF-954C-12DF2526DB69}"/>
                </a:ext>
              </a:extLst>
            </p:cNvPr>
            <p:cNvSpPr/>
            <p:nvPr/>
          </p:nvSpPr>
          <p:spPr>
            <a:xfrm>
              <a:off x="8332699" y="2279272"/>
              <a:ext cx="268938" cy="6454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E445F59-C2E1-4A64-A60A-E1DCB8883259}"/>
                </a:ext>
              </a:extLst>
            </p:cNvPr>
            <p:cNvSpPr/>
            <p:nvPr/>
          </p:nvSpPr>
          <p:spPr>
            <a:xfrm>
              <a:off x="8328221" y="3962393"/>
              <a:ext cx="268938" cy="6454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A13573B2-58A5-4F3A-B601-73DD3EC3D724}"/>
                </a:ext>
              </a:extLst>
            </p:cNvPr>
            <p:cNvSpPr txBox="1"/>
            <p:nvPr/>
          </p:nvSpPr>
          <p:spPr>
            <a:xfrm>
              <a:off x="11266395" y="1656132"/>
              <a:ext cx="1351575" cy="512506"/>
            </a:xfrm>
            <a:prstGeom prst="rect">
              <a:avLst/>
            </a:prstGeom>
            <a:noFill/>
          </p:spPr>
          <p:txBody>
            <a:bodyPr wrap="square" rtlCol="0">
              <a:spAutoFit/>
            </a:bodyPr>
            <a:lstStyle/>
            <a:p>
              <a:r>
                <a:rPr kumimoji="1" lang="en-US" altLang="ja-JP" dirty="0"/>
                <a:t>2000V</a:t>
              </a:r>
              <a:endParaRPr kumimoji="1" lang="ja-JP" altLang="en-US" dirty="0"/>
            </a:p>
          </p:txBody>
        </p:sp>
        <p:sp>
          <p:nvSpPr>
            <p:cNvPr id="17" name="テキスト ボックス 16">
              <a:extLst>
                <a:ext uri="{FF2B5EF4-FFF2-40B4-BE49-F238E27FC236}">
                  <a16:creationId xmlns:a16="http://schemas.microsoft.com/office/drawing/2014/main" id="{8001C500-B09B-4A53-BD67-784683BD756C}"/>
                </a:ext>
              </a:extLst>
            </p:cNvPr>
            <p:cNvSpPr txBox="1"/>
            <p:nvPr/>
          </p:nvSpPr>
          <p:spPr>
            <a:xfrm>
              <a:off x="10090516" y="4826736"/>
              <a:ext cx="2309188" cy="512506"/>
            </a:xfrm>
            <a:prstGeom prst="rect">
              <a:avLst/>
            </a:prstGeom>
            <a:noFill/>
          </p:spPr>
          <p:txBody>
            <a:bodyPr wrap="square" rtlCol="0">
              <a:spAutoFit/>
            </a:bodyPr>
            <a:lstStyle/>
            <a:p>
              <a:r>
                <a:rPr kumimoji="1" lang="ja-JP" altLang="en-US" dirty="0"/>
                <a:t>グラウンド</a:t>
              </a:r>
            </a:p>
          </p:txBody>
        </p:sp>
        <p:sp>
          <p:nvSpPr>
            <p:cNvPr id="18" name="テキスト ボックス 17">
              <a:extLst>
                <a:ext uri="{FF2B5EF4-FFF2-40B4-BE49-F238E27FC236}">
                  <a16:creationId xmlns:a16="http://schemas.microsoft.com/office/drawing/2014/main" id="{F95F1170-2065-48BC-8AAC-EFD4F5AA758E}"/>
                </a:ext>
              </a:extLst>
            </p:cNvPr>
            <p:cNvSpPr txBox="1"/>
            <p:nvPr/>
          </p:nvSpPr>
          <p:spPr>
            <a:xfrm>
              <a:off x="9463070" y="1153031"/>
              <a:ext cx="1242373" cy="512506"/>
            </a:xfrm>
            <a:prstGeom prst="rect">
              <a:avLst/>
            </a:prstGeom>
            <a:noFill/>
            <a:ln>
              <a:solidFill>
                <a:schemeClr val="bg1"/>
              </a:solidFill>
            </a:ln>
          </p:spPr>
          <p:txBody>
            <a:bodyPr wrap="square" rtlCol="0">
              <a:spAutoFit/>
            </a:bodyPr>
            <a:lstStyle/>
            <a:p>
              <a:r>
                <a:rPr kumimoji="1" lang="en-US" altLang="ja-JP" dirty="0"/>
                <a:t>100Ω</a:t>
              </a:r>
              <a:endParaRPr kumimoji="1" lang="ja-JP" altLang="en-US" dirty="0"/>
            </a:p>
          </p:txBody>
        </p:sp>
        <p:sp>
          <p:nvSpPr>
            <p:cNvPr id="19" name="テキスト ボックス 18">
              <a:extLst>
                <a:ext uri="{FF2B5EF4-FFF2-40B4-BE49-F238E27FC236}">
                  <a16:creationId xmlns:a16="http://schemas.microsoft.com/office/drawing/2014/main" id="{893E961B-92A1-4ACB-A19F-AF255F259363}"/>
                </a:ext>
              </a:extLst>
            </p:cNvPr>
            <p:cNvSpPr txBox="1"/>
            <p:nvPr/>
          </p:nvSpPr>
          <p:spPr>
            <a:xfrm>
              <a:off x="8694463" y="2411052"/>
              <a:ext cx="1450002" cy="512506"/>
            </a:xfrm>
            <a:prstGeom prst="rect">
              <a:avLst/>
            </a:prstGeom>
            <a:noFill/>
            <a:ln>
              <a:solidFill>
                <a:schemeClr val="bg1"/>
              </a:solidFill>
            </a:ln>
          </p:spPr>
          <p:txBody>
            <a:bodyPr wrap="square" rtlCol="0">
              <a:spAutoFit/>
            </a:bodyPr>
            <a:lstStyle/>
            <a:p>
              <a:r>
                <a:rPr lang="en-US" altLang="ja-JP" dirty="0"/>
                <a:t>100k</a:t>
              </a:r>
              <a:r>
                <a:rPr kumimoji="1" lang="en-US" altLang="ja-JP" dirty="0"/>
                <a:t>Ω</a:t>
              </a:r>
              <a:endParaRPr kumimoji="1" lang="ja-JP" altLang="en-US" dirty="0"/>
            </a:p>
          </p:txBody>
        </p:sp>
        <p:sp>
          <p:nvSpPr>
            <p:cNvPr id="20" name="テキスト ボックス 19">
              <a:extLst>
                <a:ext uri="{FF2B5EF4-FFF2-40B4-BE49-F238E27FC236}">
                  <a16:creationId xmlns:a16="http://schemas.microsoft.com/office/drawing/2014/main" id="{C4DA0656-09CF-4BCF-91C1-106551DBA655}"/>
                </a:ext>
              </a:extLst>
            </p:cNvPr>
            <p:cNvSpPr txBox="1"/>
            <p:nvPr/>
          </p:nvSpPr>
          <p:spPr>
            <a:xfrm>
              <a:off x="8781675" y="3999528"/>
              <a:ext cx="1362790" cy="512506"/>
            </a:xfrm>
            <a:prstGeom prst="rect">
              <a:avLst/>
            </a:prstGeom>
            <a:noFill/>
            <a:ln>
              <a:solidFill>
                <a:schemeClr val="bg1"/>
              </a:solidFill>
            </a:ln>
          </p:spPr>
          <p:txBody>
            <a:bodyPr wrap="square" rtlCol="0">
              <a:spAutoFit/>
            </a:bodyPr>
            <a:lstStyle/>
            <a:p>
              <a:r>
                <a:rPr lang="en-US" altLang="ja-JP" dirty="0"/>
                <a:t>2M</a:t>
              </a:r>
              <a:r>
                <a:rPr kumimoji="1" lang="en-US" altLang="ja-JP" dirty="0"/>
                <a:t>Ω</a:t>
              </a:r>
              <a:endParaRPr kumimoji="1" lang="ja-JP" altLang="en-US" dirty="0"/>
            </a:p>
          </p:txBody>
        </p:sp>
        <p:cxnSp>
          <p:nvCxnSpPr>
            <p:cNvPr id="21" name="直線コネクタ 20">
              <a:extLst>
                <a:ext uri="{FF2B5EF4-FFF2-40B4-BE49-F238E27FC236}">
                  <a16:creationId xmlns:a16="http://schemas.microsoft.com/office/drawing/2014/main" id="{3E3260A0-92EE-47B0-BDB2-8E994CF532E9}"/>
                </a:ext>
              </a:extLst>
            </p:cNvPr>
            <p:cNvCxnSpPr>
              <a:cxnSpLocks/>
            </p:cNvCxnSpPr>
            <p:nvPr/>
          </p:nvCxnSpPr>
          <p:spPr>
            <a:xfrm flipV="1">
              <a:off x="7449670" y="1047970"/>
              <a:ext cx="0" cy="766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98595D3-C18B-4679-8EFE-B74021F0D255}"/>
                </a:ext>
              </a:extLst>
            </p:cNvPr>
            <p:cNvCxnSpPr>
              <a:cxnSpLocks/>
            </p:cNvCxnSpPr>
            <p:nvPr/>
          </p:nvCxnSpPr>
          <p:spPr>
            <a:xfrm>
              <a:off x="7252447" y="1036875"/>
              <a:ext cx="449360" cy="9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FA5320A-58FE-486E-928C-4B6C7F2613FE}"/>
                </a:ext>
              </a:extLst>
            </p:cNvPr>
            <p:cNvCxnSpPr>
              <a:cxnSpLocks/>
            </p:cNvCxnSpPr>
            <p:nvPr/>
          </p:nvCxnSpPr>
          <p:spPr>
            <a:xfrm>
              <a:off x="7252447" y="774930"/>
              <a:ext cx="449360" cy="9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71F5998-9A96-4621-B2D0-B06A02FEC7AC}"/>
                </a:ext>
              </a:extLst>
            </p:cNvPr>
            <p:cNvCxnSpPr>
              <a:cxnSpLocks/>
            </p:cNvCxnSpPr>
            <p:nvPr/>
          </p:nvCxnSpPr>
          <p:spPr>
            <a:xfrm flipV="1">
              <a:off x="7449670" y="480335"/>
              <a:ext cx="0" cy="294595"/>
            </a:xfrm>
            <a:prstGeom prst="line">
              <a:avLst/>
            </a:prstGeom>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F28F138-F63C-4670-9012-408C63F44B25}"/>
                </a:ext>
              </a:extLst>
            </p:cNvPr>
            <p:cNvSpPr txBox="1"/>
            <p:nvPr/>
          </p:nvSpPr>
          <p:spPr>
            <a:xfrm>
              <a:off x="6154291" y="-77416"/>
              <a:ext cx="3473805" cy="512506"/>
            </a:xfrm>
            <a:prstGeom prst="rect">
              <a:avLst/>
            </a:prstGeom>
            <a:noFill/>
            <a:ln>
              <a:solidFill>
                <a:schemeClr val="bg1"/>
              </a:solidFill>
            </a:ln>
          </p:spPr>
          <p:txBody>
            <a:bodyPr wrap="square" rtlCol="0">
              <a:spAutoFit/>
            </a:bodyPr>
            <a:lstStyle/>
            <a:p>
              <a:r>
                <a:rPr kumimoji="1" lang="ja-JP" altLang="en-US" dirty="0"/>
                <a:t>オシロスコープへ</a:t>
              </a:r>
            </a:p>
          </p:txBody>
        </p:sp>
        <p:sp>
          <p:nvSpPr>
            <p:cNvPr id="26" name="正方形/長方形 25">
              <a:extLst>
                <a:ext uri="{FF2B5EF4-FFF2-40B4-BE49-F238E27FC236}">
                  <a16:creationId xmlns:a16="http://schemas.microsoft.com/office/drawing/2014/main" id="{BD904693-724B-4E75-A676-DABDFB66737C}"/>
                </a:ext>
              </a:extLst>
            </p:cNvPr>
            <p:cNvSpPr/>
            <p:nvPr/>
          </p:nvSpPr>
          <p:spPr>
            <a:xfrm>
              <a:off x="5454882" y="1591503"/>
              <a:ext cx="923507" cy="376068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M</a:t>
              </a:r>
            </a:p>
            <a:p>
              <a:pPr algn="ctr"/>
              <a:r>
                <a:rPr kumimoji="1" lang="en-US" altLang="ja-JP" dirty="0"/>
                <a:t>C</a:t>
              </a:r>
            </a:p>
            <a:p>
              <a:pPr algn="ctr"/>
              <a:r>
                <a:rPr lang="en-US" altLang="ja-JP" dirty="0"/>
                <a:t>P</a:t>
              </a:r>
              <a:endParaRPr kumimoji="1" lang="en-US" altLang="ja-JP" dirty="0"/>
            </a:p>
          </p:txBody>
        </p:sp>
      </p:grpSp>
      <p:pic>
        <p:nvPicPr>
          <p:cNvPr id="27" name="図 26" descr="グラフィカル ユーザー インターフェイス, アプリケーション&#10;&#10;自動的に生成された説明">
            <a:extLst>
              <a:ext uri="{FF2B5EF4-FFF2-40B4-BE49-F238E27FC236}">
                <a16:creationId xmlns:a16="http://schemas.microsoft.com/office/drawing/2014/main" id="{573BB19B-C60D-49FA-9A02-AB9B21C82EBF}"/>
              </a:ext>
            </a:extLst>
          </p:cNvPr>
          <p:cNvPicPr>
            <a:picLocks noChangeAspect="1"/>
          </p:cNvPicPr>
          <p:nvPr/>
        </p:nvPicPr>
        <p:blipFill rotWithShape="1">
          <a:blip r:embed="rId3">
            <a:extLst>
              <a:ext uri="{28A0092B-C50C-407E-A947-70E740481C1C}">
                <a14:useLocalDpi xmlns:a14="http://schemas.microsoft.com/office/drawing/2010/main" val="0"/>
              </a:ext>
            </a:extLst>
          </a:blip>
          <a:srcRect l="25697" b="10222"/>
          <a:stretch/>
        </p:blipFill>
        <p:spPr>
          <a:xfrm>
            <a:off x="6002858" y="727824"/>
            <a:ext cx="5406072" cy="4896786"/>
          </a:xfrm>
          <a:prstGeom prst="rect">
            <a:avLst/>
          </a:prstGeom>
        </p:spPr>
      </p:pic>
      <p:sp>
        <p:nvSpPr>
          <p:cNvPr id="3" name="テキスト ボックス 2">
            <a:extLst>
              <a:ext uri="{FF2B5EF4-FFF2-40B4-BE49-F238E27FC236}">
                <a16:creationId xmlns:a16="http://schemas.microsoft.com/office/drawing/2014/main" id="{F9E90359-EE57-464E-B2FF-C829EBF9CCCA}"/>
              </a:ext>
            </a:extLst>
          </p:cNvPr>
          <p:cNvSpPr txBox="1"/>
          <p:nvPr/>
        </p:nvSpPr>
        <p:spPr>
          <a:xfrm>
            <a:off x="7002480" y="5807259"/>
            <a:ext cx="3701380" cy="461665"/>
          </a:xfrm>
          <a:prstGeom prst="rect">
            <a:avLst/>
          </a:prstGeom>
          <a:noFill/>
        </p:spPr>
        <p:txBody>
          <a:bodyPr wrap="square" rtlCol="0">
            <a:spAutoFit/>
          </a:bodyPr>
          <a:lstStyle/>
          <a:p>
            <a:r>
              <a:rPr kumimoji="1" lang="ja-JP" altLang="en-US" sz="2400" dirty="0"/>
              <a:t>図　</a:t>
            </a:r>
            <a:r>
              <a:rPr kumimoji="1" lang="en-US" altLang="ja-JP" sz="2400" dirty="0"/>
              <a:t>MCP</a:t>
            </a:r>
            <a:r>
              <a:rPr kumimoji="1" lang="ja-JP" altLang="en-US" sz="2400" dirty="0"/>
              <a:t>からくるパルス</a:t>
            </a:r>
          </a:p>
        </p:txBody>
      </p:sp>
      <p:sp>
        <p:nvSpPr>
          <p:cNvPr id="28" name="テキスト ボックス 27">
            <a:extLst>
              <a:ext uri="{FF2B5EF4-FFF2-40B4-BE49-F238E27FC236}">
                <a16:creationId xmlns:a16="http://schemas.microsoft.com/office/drawing/2014/main" id="{7C96D3A4-1FA3-4BAE-B828-4D9BF452037B}"/>
              </a:ext>
            </a:extLst>
          </p:cNvPr>
          <p:cNvSpPr txBox="1"/>
          <p:nvPr/>
        </p:nvSpPr>
        <p:spPr>
          <a:xfrm>
            <a:off x="1648797" y="5799649"/>
            <a:ext cx="2034551" cy="461665"/>
          </a:xfrm>
          <a:prstGeom prst="rect">
            <a:avLst/>
          </a:prstGeom>
          <a:noFill/>
        </p:spPr>
        <p:txBody>
          <a:bodyPr wrap="square" rtlCol="0">
            <a:spAutoFit/>
          </a:bodyPr>
          <a:lstStyle/>
          <a:p>
            <a:r>
              <a:rPr lang="ja-JP" altLang="en-US" sz="2400" dirty="0"/>
              <a:t>図　測定回路</a:t>
            </a:r>
            <a:endParaRPr kumimoji="1" lang="en-US" altLang="ja-JP" sz="2400" dirty="0"/>
          </a:p>
        </p:txBody>
      </p:sp>
    </p:spTree>
    <p:extLst>
      <p:ext uri="{BB962C8B-B14F-4D97-AF65-F5344CB8AC3E}">
        <p14:creationId xmlns:p14="http://schemas.microsoft.com/office/powerpoint/2010/main" val="93211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kumimoji="1" lang="en-US" altLang="ja-JP" sz="3200" dirty="0"/>
              <a:t>4. MCP</a:t>
            </a:r>
            <a:r>
              <a:rPr kumimoji="1" lang="ja-JP" altLang="en-US" sz="3200" dirty="0"/>
              <a:t>読み出し基板デザイン</a:t>
            </a:r>
          </a:p>
        </p:txBody>
      </p:sp>
      <p:sp>
        <p:nvSpPr>
          <p:cNvPr id="4" name="テキスト ボックス 3">
            <a:extLst>
              <a:ext uri="{FF2B5EF4-FFF2-40B4-BE49-F238E27FC236}">
                <a16:creationId xmlns:a16="http://schemas.microsoft.com/office/drawing/2014/main" id="{07851E4B-1E4F-46D8-BBD8-19349033D133}"/>
              </a:ext>
            </a:extLst>
          </p:cNvPr>
          <p:cNvSpPr txBox="1"/>
          <p:nvPr/>
        </p:nvSpPr>
        <p:spPr>
          <a:xfrm>
            <a:off x="120890" y="1802409"/>
            <a:ext cx="6327535" cy="3785652"/>
          </a:xfrm>
          <a:prstGeom prst="rect">
            <a:avLst/>
          </a:prstGeom>
          <a:noFill/>
        </p:spPr>
        <p:txBody>
          <a:bodyPr wrap="square" rtlCol="0">
            <a:spAutoFit/>
          </a:bodyPr>
          <a:lstStyle/>
          <a:p>
            <a:r>
              <a:rPr kumimoji="1" lang="ja-JP" altLang="en-US" sz="2400" dirty="0"/>
              <a:t>直径：</a:t>
            </a:r>
            <a:r>
              <a:rPr kumimoji="1" lang="en-US" altLang="ja-JP" sz="2400" dirty="0"/>
              <a:t>75mm</a:t>
            </a:r>
          </a:p>
          <a:p>
            <a:endParaRPr lang="en-US" altLang="ja-JP" sz="2400" dirty="0"/>
          </a:p>
          <a:p>
            <a:r>
              <a:rPr kumimoji="1" lang="ja-JP" altLang="en-US" sz="2400" dirty="0"/>
              <a:t>電極：幅</a:t>
            </a:r>
            <a:r>
              <a:rPr kumimoji="1" lang="en-US" altLang="ja-JP" sz="2400" dirty="0"/>
              <a:t>1.0mm</a:t>
            </a:r>
            <a:r>
              <a:rPr kumimoji="1" lang="ja-JP" altLang="en-US" sz="2400" dirty="0"/>
              <a:t>　間隙</a:t>
            </a:r>
            <a:r>
              <a:rPr kumimoji="1" lang="en-US" altLang="ja-JP" sz="2400" dirty="0"/>
              <a:t>0.075mm</a:t>
            </a:r>
            <a:r>
              <a:rPr kumimoji="1" lang="ja-JP" altLang="en-US" sz="2400" dirty="0"/>
              <a:t>　（左側）</a:t>
            </a:r>
            <a:endParaRPr kumimoji="1" lang="en-US" altLang="ja-JP" sz="2400" dirty="0"/>
          </a:p>
          <a:p>
            <a:r>
              <a:rPr lang="ja-JP" altLang="en-US" sz="2400" dirty="0"/>
              <a:t>　　　幅</a:t>
            </a:r>
            <a:r>
              <a:rPr lang="en-US" altLang="ja-JP" sz="2400" dirty="0"/>
              <a:t>0.50mm</a:t>
            </a:r>
            <a:r>
              <a:rPr lang="ja-JP" altLang="en-US" sz="2400" dirty="0"/>
              <a:t>　間隙</a:t>
            </a:r>
            <a:r>
              <a:rPr lang="en-US" altLang="ja-JP" sz="2400" dirty="0"/>
              <a:t>0.075mm</a:t>
            </a:r>
            <a:r>
              <a:rPr lang="ja-JP" altLang="en-US" sz="2400" dirty="0"/>
              <a:t>　（右側）</a:t>
            </a:r>
            <a:endParaRPr lang="en-US" altLang="ja-JP" sz="2400" dirty="0"/>
          </a:p>
          <a:p>
            <a:endParaRPr lang="en-US" altLang="ja-JP" sz="2400" dirty="0"/>
          </a:p>
          <a:p>
            <a:r>
              <a:rPr lang="ja-JP" altLang="en-US" sz="2400" dirty="0"/>
              <a:t>電極の厚さ：</a:t>
            </a:r>
            <a:r>
              <a:rPr lang="en-US" altLang="ja-JP" sz="2400" dirty="0"/>
              <a:t>18μm</a:t>
            </a:r>
          </a:p>
          <a:p>
            <a:endParaRPr lang="en-US" altLang="ja-JP" sz="2400" dirty="0"/>
          </a:p>
          <a:p>
            <a:r>
              <a:rPr lang="ja-JP" altLang="en-US" sz="2400" dirty="0"/>
              <a:t>設計：</a:t>
            </a:r>
            <a:r>
              <a:rPr lang="en-US" altLang="ja-JP" sz="2400" dirty="0"/>
              <a:t>CADLUS X</a:t>
            </a:r>
          </a:p>
          <a:p>
            <a:endParaRPr lang="en-US" altLang="ja-JP" sz="2400" dirty="0"/>
          </a:p>
          <a:p>
            <a:r>
              <a:rPr lang="ja-JP" altLang="en-US" sz="2400" dirty="0"/>
              <a:t>注文：</a:t>
            </a:r>
            <a:r>
              <a:rPr lang="en-US" altLang="ja-JP" sz="2400" dirty="0"/>
              <a:t>P</a:t>
            </a:r>
            <a:r>
              <a:rPr lang="ja-JP" altLang="en-US" sz="2400" dirty="0"/>
              <a:t>板</a:t>
            </a:r>
            <a:r>
              <a:rPr lang="en-US" altLang="ja-JP" sz="2400" dirty="0"/>
              <a:t>.com</a:t>
            </a:r>
          </a:p>
        </p:txBody>
      </p:sp>
      <p:pic>
        <p:nvPicPr>
          <p:cNvPr id="7" name="図 6" descr="ダイアグラム&#10;&#10;自動的に生成された説明">
            <a:extLst>
              <a:ext uri="{FF2B5EF4-FFF2-40B4-BE49-F238E27FC236}">
                <a16:creationId xmlns:a16="http://schemas.microsoft.com/office/drawing/2014/main" id="{CF6C11B9-DC48-4F7D-B60E-9FFC62F9FF84}"/>
              </a:ext>
            </a:extLst>
          </p:cNvPr>
          <p:cNvPicPr>
            <a:picLocks noChangeAspect="1"/>
          </p:cNvPicPr>
          <p:nvPr/>
        </p:nvPicPr>
        <p:blipFill rotWithShape="1">
          <a:blip r:embed="rId3">
            <a:extLst>
              <a:ext uri="{28A0092B-C50C-407E-A947-70E740481C1C}">
                <a14:useLocalDpi xmlns:a14="http://schemas.microsoft.com/office/drawing/2010/main" val="0"/>
              </a:ext>
            </a:extLst>
          </a:blip>
          <a:srcRect l="32019" t="22811" r="21941" b="13398"/>
          <a:stretch/>
        </p:blipFill>
        <p:spPr>
          <a:xfrm rot="16200000">
            <a:off x="6554365" y="650971"/>
            <a:ext cx="5410805" cy="5622685"/>
          </a:xfrm>
          <a:prstGeom prst="rect">
            <a:avLst/>
          </a:prstGeom>
        </p:spPr>
      </p:pic>
      <p:sp>
        <p:nvSpPr>
          <p:cNvPr id="8" name="テキスト ボックス 7">
            <a:extLst>
              <a:ext uri="{FF2B5EF4-FFF2-40B4-BE49-F238E27FC236}">
                <a16:creationId xmlns:a16="http://schemas.microsoft.com/office/drawing/2014/main" id="{ADFD2488-5AD8-4F29-AF48-B8CC72185C12}"/>
              </a:ext>
            </a:extLst>
          </p:cNvPr>
          <p:cNvSpPr txBox="1"/>
          <p:nvPr/>
        </p:nvSpPr>
        <p:spPr>
          <a:xfrm>
            <a:off x="7934325" y="6311153"/>
            <a:ext cx="3702424" cy="461665"/>
          </a:xfrm>
          <a:prstGeom prst="rect">
            <a:avLst/>
          </a:prstGeom>
          <a:noFill/>
        </p:spPr>
        <p:txBody>
          <a:bodyPr wrap="square" rtlCol="0">
            <a:spAutoFit/>
          </a:bodyPr>
          <a:lstStyle/>
          <a:p>
            <a:r>
              <a:rPr lang="en-US" altLang="ja-JP" sz="2400" dirty="0"/>
              <a:t>MCP</a:t>
            </a:r>
            <a:r>
              <a:rPr lang="ja-JP" altLang="en-US" sz="2400" dirty="0"/>
              <a:t>読み出し基板</a:t>
            </a:r>
            <a:endParaRPr kumimoji="1" lang="ja-JP" altLang="en-US" sz="2400" dirty="0"/>
          </a:p>
        </p:txBody>
      </p:sp>
    </p:spTree>
    <p:extLst>
      <p:ext uri="{BB962C8B-B14F-4D97-AF65-F5344CB8AC3E}">
        <p14:creationId xmlns:p14="http://schemas.microsoft.com/office/powerpoint/2010/main" val="2085754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lang="en-US" altLang="ja-JP" sz="3200" dirty="0"/>
              <a:t>5</a:t>
            </a:r>
            <a:r>
              <a:rPr kumimoji="1" lang="en-US" altLang="ja-JP" sz="3200" dirty="0"/>
              <a:t>. </a:t>
            </a:r>
            <a:r>
              <a:rPr kumimoji="1" lang="ja-JP" altLang="en-US" sz="3200" dirty="0"/>
              <a:t>クロストークの実測</a:t>
            </a:r>
          </a:p>
        </p:txBody>
      </p:sp>
      <p:pic>
        <p:nvPicPr>
          <p:cNvPr id="3" name="図 2">
            <a:extLst>
              <a:ext uri="{FF2B5EF4-FFF2-40B4-BE49-F238E27FC236}">
                <a16:creationId xmlns:a16="http://schemas.microsoft.com/office/drawing/2014/main" id="{53DD5260-EE24-4376-951E-B6EAB76D7148}"/>
              </a:ext>
            </a:extLst>
          </p:cNvPr>
          <p:cNvPicPr>
            <a:picLocks noChangeAspect="1"/>
          </p:cNvPicPr>
          <p:nvPr/>
        </p:nvPicPr>
        <p:blipFill rotWithShape="1">
          <a:blip r:embed="rId3"/>
          <a:srcRect l="33283" t="25520" r="34236" b="38495"/>
          <a:stretch/>
        </p:blipFill>
        <p:spPr>
          <a:xfrm>
            <a:off x="6503011" y="1828801"/>
            <a:ext cx="5109091" cy="3419685"/>
          </a:xfrm>
          <a:prstGeom prst="rect">
            <a:avLst/>
          </a:prstGeom>
        </p:spPr>
      </p:pic>
      <p:sp>
        <p:nvSpPr>
          <p:cNvPr id="4" name="テキスト ボックス 3">
            <a:extLst>
              <a:ext uri="{FF2B5EF4-FFF2-40B4-BE49-F238E27FC236}">
                <a16:creationId xmlns:a16="http://schemas.microsoft.com/office/drawing/2014/main" id="{FA447650-238E-41B7-B0D7-E974FD43EFE4}"/>
              </a:ext>
            </a:extLst>
          </p:cNvPr>
          <p:cNvSpPr txBox="1"/>
          <p:nvPr/>
        </p:nvSpPr>
        <p:spPr>
          <a:xfrm>
            <a:off x="7666949" y="5324652"/>
            <a:ext cx="2954655" cy="369332"/>
          </a:xfrm>
          <a:prstGeom prst="rect">
            <a:avLst/>
          </a:prstGeom>
          <a:noFill/>
        </p:spPr>
        <p:txBody>
          <a:bodyPr wrap="none" rtlCol="0">
            <a:spAutoFit/>
          </a:bodyPr>
          <a:lstStyle/>
          <a:p>
            <a:r>
              <a:rPr kumimoji="1" lang="ja-JP" altLang="en-US" dirty="0"/>
              <a:t>先輩の実験のクロストーク</a:t>
            </a:r>
          </a:p>
        </p:txBody>
      </p:sp>
      <p:sp>
        <p:nvSpPr>
          <p:cNvPr id="11" name="テキスト ボックス 10">
            <a:extLst>
              <a:ext uri="{FF2B5EF4-FFF2-40B4-BE49-F238E27FC236}">
                <a16:creationId xmlns:a16="http://schemas.microsoft.com/office/drawing/2014/main" id="{4B11C6DB-7067-4E9C-9310-3E9C1C2B50C8}"/>
              </a:ext>
            </a:extLst>
          </p:cNvPr>
          <p:cNvSpPr txBox="1"/>
          <p:nvPr/>
        </p:nvSpPr>
        <p:spPr>
          <a:xfrm>
            <a:off x="579899" y="2064265"/>
            <a:ext cx="5109091" cy="830997"/>
          </a:xfrm>
          <a:prstGeom prst="rect">
            <a:avLst/>
          </a:prstGeom>
          <a:noFill/>
        </p:spPr>
        <p:txBody>
          <a:bodyPr wrap="none" rtlCol="0">
            <a:spAutoFit/>
          </a:bodyPr>
          <a:lstStyle/>
          <a:p>
            <a:r>
              <a:rPr kumimoji="1" lang="ja-JP" altLang="en-US" sz="2400" dirty="0"/>
              <a:t>先輩の実験</a:t>
            </a:r>
            <a:endParaRPr kumimoji="1" lang="en-US" altLang="ja-JP" sz="2400" dirty="0"/>
          </a:p>
          <a:p>
            <a:r>
              <a:rPr kumimoji="1" lang="ja-JP" altLang="en-US" sz="2400" dirty="0"/>
              <a:t>クロストークの大きい（～５０％）</a:t>
            </a:r>
          </a:p>
        </p:txBody>
      </p:sp>
      <p:sp>
        <p:nvSpPr>
          <p:cNvPr id="12" name="テキスト ボックス 11">
            <a:extLst>
              <a:ext uri="{FF2B5EF4-FFF2-40B4-BE49-F238E27FC236}">
                <a16:creationId xmlns:a16="http://schemas.microsoft.com/office/drawing/2014/main" id="{A57B71EA-D55B-4D0B-AD80-120D86A13D4A}"/>
              </a:ext>
            </a:extLst>
          </p:cNvPr>
          <p:cNvSpPr txBox="1"/>
          <p:nvPr/>
        </p:nvSpPr>
        <p:spPr>
          <a:xfrm>
            <a:off x="579898" y="3595107"/>
            <a:ext cx="4852610" cy="954107"/>
          </a:xfrm>
          <a:prstGeom prst="rect">
            <a:avLst/>
          </a:prstGeom>
          <a:noFill/>
        </p:spPr>
        <p:txBody>
          <a:bodyPr wrap="none" rtlCol="0">
            <a:spAutoFit/>
          </a:bodyPr>
          <a:lstStyle/>
          <a:p>
            <a:r>
              <a:rPr kumimoji="1" lang="ja-JP" altLang="en-US" sz="2800" dirty="0"/>
              <a:t>問題点</a:t>
            </a:r>
            <a:endParaRPr kumimoji="1" lang="en-US" altLang="ja-JP" sz="2800" dirty="0"/>
          </a:p>
          <a:p>
            <a:r>
              <a:rPr lang="ja-JP" altLang="en-US" sz="2800" dirty="0"/>
              <a:t>ディスクリでカットできない</a:t>
            </a:r>
            <a:endParaRPr kumimoji="1" lang="ja-JP" altLang="en-US" sz="2800" dirty="0"/>
          </a:p>
        </p:txBody>
      </p:sp>
    </p:spTree>
    <p:extLst>
      <p:ext uri="{BB962C8B-B14F-4D97-AF65-F5344CB8AC3E}">
        <p14:creationId xmlns:p14="http://schemas.microsoft.com/office/powerpoint/2010/main" val="2864370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lang="en-US" altLang="ja-JP" sz="3200" dirty="0"/>
              <a:t>5</a:t>
            </a:r>
            <a:r>
              <a:rPr kumimoji="1" lang="en-US" altLang="ja-JP" sz="3200" dirty="0"/>
              <a:t>. </a:t>
            </a:r>
            <a:r>
              <a:rPr kumimoji="1" lang="ja-JP" altLang="en-US" sz="3200" dirty="0"/>
              <a:t>クロストークの実測</a:t>
            </a:r>
          </a:p>
        </p:txBody>
      </p:sp>
      <p:sp>
        <p:nvSpPr>
          <p:cNvPr id="3" name="テキスト ボックス 2">
            <a:extLst>
              <a:ext uri="{FF2B5EF4-FFF2-40B4-BE49-F238E27FC236}">
                <a16:creationId xmlns:a16="http://schemas.microsoft.com/office/drawing/2014/main" id="{BC337DC4-E34F-47D6-80B4-B1EDAB7CA0CA}"/>
              </a:ext>
            </a:extLst>
          </p:cNvPr>
          <p:cNvSpPr txBox="1"/>
          <p:nvPr/>
        </p:nvSpPr>
        <p:spPr>
          <a:xfrm>
            <a:off x="782595" y="1548714"/>
            <a:ext cx="184731" cy="369332"/>
          </a:xfrm>
          <a:prstGeom prst="rect">
            <a:avLst/>
          </a:prstGeom>
          <a:noFill/>
        </p:spPr>
        <p:txBody>
          <a:bodyPr wrap="none" rtlCol="0">
            <a:spAutoFit/>
          </a:bodyPr>
          <a:lstStyle/>
          <a:p>
            <a:endParaRPr kumimoji="1" lang="ja-JP" altLang="en-US" dirty="0"/>
          </a:p>
        </p:txBody>
      </p:sp>
      <p:pic>
        <p:nvPicPr>
          <p:cNvPr id="6" name="図 5">
            <a:extLst>
              <a:ext uri="{FF2B5EF4-FFF2-40B4-BE49-F238E27FC236}">
                <a16:creationId xmlns:a16="http://schemas.microsoft.com/office/drawing/2014/main" id="{8AC8B685-3E16-4BE0-8EA7-DDCDB07904BA}"/>
              </a:ext>
            </a:extLst>
          </p:cNvPr>
          <p:cNvPicPr>
            <a:picLocks noChangeAspect="1"/>
          </p:cNvPicPr>
          <p:nvPr/>
        </p:nvPicPr>
        <p:blipFill rotWithShape="1">
          <a:blip r:embed="rId3"/>
          <a:srcRect l="12808" t="30755" r="22211" b="21503"/>
          <a:stretch/>
        </p:blipFill>
        <p:spPr>
          <a:xfrm>
            <a:off x="6705601" y="845573"/>
            <a:ext cx="4778478" cy="4680097"/>
          </a:xfrm>
          <a:prstGeom prst="rect">
            <a:avLst/>
          </a:prstGeom>
        </p:spPr>
      </p:pic>
      <p:pic>
        <p:nvPicPr>
          <p:cNvPr id="1026" name="Picture 2" descr="コンデンサが1個だけの回路">
            <a:extLst>
              <a:ext uri="{FF2B5EF4-FFF2-40B4-BE49-F238E27FC236}">
                <a16:creationId xmlns:a16="http://schemas.microsoft.com/office/drawing/2014/main" id="{47E553C0-C010-4A41-B4EA-A81FF830B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27" y="984596"/>
            <a:ext cx="3714750" cy="1866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3C79A60-10A8-402C-8399-0665EAE1609F}"/>
                  </a:ext>
                </a:extLst>
              </p:cNvPr>
              <p:cNvSpPr txBox="1"/>
              <p:nvPr/>
            </p:nvSpPr>
            <p:spPr>
              <a:xfrm>
                <a:off x="1114116" y="3348824"/>
                <a:ext cx="4159280" cy="751809"/>
              </a:xfrm>
              <a:prstGeom prst="rect">
                <a:avLst/>
              </a:prstGeom>
              <a:noFill/>
            </p:spPr>
            <p:txBody>
              <a:bodyPr wrap="none" rtlCol="0">
                <a:spAutoFit/>
              </a:bodyPr>
              <a:lstStyle/>
              <a:p>
                <a:r>
                  <a:rPr kumimoji="1" lang="ja-JP" altLang="en-US" sz="2800" dirty="0"/>
                  <a:t>インピーダンス</a:t>
                </a:r>
                <a:r>
                  <a:rPr lang="en-US" altLang="ja-JP" sz="2800" dirty="0"/>
                  <a:t>   </a:t>
                </a:r>
                <a14:m>
                  <m:oMath xmlns:m="http://schemas.openxmlformats.org/officeDocument/2006/math">
                    <m:acc>
                      <m:accPr>
                        <m:chr m:val="⃗"/>
                        <m:ctrlPr>
                          <a:rPr kumimoji="1" lang="en-US" altLang="ja-JP" sz="2800" i="1" dirty="0" smtClean="0">
                            <a:latin typeface="Cambria Math" panose="02040503050406030204" pitchFamily="18" charset="0"/>
                          </a:rPr>
                        </m:ctrlPr>
                      </m:accPr>
                      <m:e>
                        <m:r>
                          <a:rPr kumimoji="1" lang="en-US" altLang="ja-JP" sz="2800" b="0" i="1" dirty="0" smtClean="0">
                            <a:latin typeface="Cambria Math" panose="02040503050406030204" pitchFamily="18" charset="0"/>
                          </a:rPr>
                          <m:t>𝑧</m:t>
                        </m:r>
                      </m:e>
                    </m:acc>
                    <m:r>
                      <a:rPr kumimoji="1" lang="en-US" altLang="ja-JP" sz="2800" b="0" i="1" dirty="0" smtClean="0">
                        <a:latin typeface="Cambria Math" panose="02040503050406030204" pitchFamily="18" charset="0"/>
                      </a:rPr>
                      <m:t>=</m:t>
                    </m:r>
                    <m:f>
                      <m:fPr>
                        <m:ctrlPr>
                          <a:rPr kumimoji="1" lang="en-US" altLang="ja-JP" sz="2800" b="0" i="1" dirty="0" smtClean="0">
                            <a:latin typeface="Cambria Math" panose="02040503050406030204" pitchFamily="18" charset="0"/>
                          </a:rPr>
                        </m:ctrlPr>
                      </m:fPr>
                      <m:num>
                        <m:r>
                          <a:rPr kumimoji="1" lang="en-US" altLang="ja-JP" sz="2800" b="0" i="1" dirty="0" smtClean="0">
                            <a:latin typeface="Cambria Math" panose="02040503050406030204" pitchFamily="18" charset="0"/>
                          </a:rPr>
                          <m:t>1</m:t>
                        </m:r>
                      </m:num>
                      <m:den>
                        <m:r>
                          <a:rPr kumimoji="1" lang="en-US" altLang="ja-JP" sz="2800" b="0" i="1" dirty="0" smtClean="0">
                            <a:latin typeface="Cambria Math" panose="02040503050406030204" pitchFamily="18" charset="0"/>
                          </a:rPr>
                          <m:t>𝑗</m:t>
                        </m:r>
                        <m:r>
                          <a:rPr kumimoji="1" lang="en-US" altLang="ja-JP" sz="2800" b="0" i="1" dirty="0" smtClean="0">
                            <a:latin typeface="Cambria Math" panose="02040503050406030204" pitchFamily="18" charset="0"/>
                          </a:rPr>
                          <m:t>𝜔</m:t>
                        </m:r>
                        <m:r>
                          <a:rPr kumimoji="1" lang="en-US" altLang="ja-JP" sz="2800" b="0" i="1" dirty="0" smtClean="0">
                            <a:latin typeface="Cambria Math" panose="02040503050406030204" pitchFamily="18" charset="0"/>
                          </a:rPr>
                          <m:t>𝐶</m:t>
                        </m:r>
                      </m:den>
                    </m:f>
                  </m:oMath>
                </a14:m>
                <a:endParaRPr kumimoji="1" lang="en-US" altLang="ja-JP" sz="2800" dirty="0"/>
              </a:p>
            </p:txBody>
          </p:sp>
        </mc:Choice>
        <mc:Fallback xmlns="">
          <p:sp>
            <p:nvSpPr>
              <p:cNvPr id="9" name="テキスト ボックス 8">
                <a:extLst>
                  <a:ext uri="{FF2B5EF4-FFF2-40B4-BE49-F238E27FC236}">
                    <a16:creationId xmlns:a16="http://schemas.microsoft.com/office/drawing/2014/main" id="{93C79A60-10A8-402C-8399-0665EAE1609F}"/>
                  </a:ext>
                </a:extLst>
              </p:cNvPr>
              <p:cNvSpPr txBox="1">
                <a:spLocks noRot="1" noChangeAspect="1" noMove="1" noResize="1" noEditPoints="1" noAdjustHandles="1" noChangeArrowheads="1" noChangeShapeType="1" noTextEdit="1"/>
              </p:cNvSpPr>
              <p:nvPr/>
            </p:nvSpPr>
            <p:spPr>
              <a:xfrm>
                <a:off x="1114116" y="3348824"/>
                <a:ext cx="4159280" cy="751809"/>
              </a:xfrm>
              <a:prstGeom prst="rect">
                <a:avLst/>
              </a:prstGeom>
              <a:blipFill>
                <a:blip r:embed="rId5"/>
                <a:stretch>
                  <a:fillRect l="-3079" b="-4839"/>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554442FC-BBDC-4EF6-A407-02E767072895}"/>
              </a:ext>
            </a:extLst>
          </p:cNvPr>
          <p:cNvSpPr txBox="1"/>
          <p:nvPr/>
        </p:nvSpPr>
        <p:spPr>
          <a:xfrm>
            <a:off x="1167178" y="4448432"/>
            <a:ext cx="4185761" cy="1569660"/>
          </a:xfrm>
          <a:prstGeom prst="rect">
            <a:avLst/>
          </a:prstGeom>
          <a:noFill/>
        </p:spPr>
        <p:txBody>
          <a:bodyPr wrap="none" rtlCol="0">
            <a:spAutoFit/>
          </a:bodyPr>
          <a:lstStyle/>
          <a:p>
            <a:r>
              <a:rPr kumimoji="1" lang="ja-JP" altLang="en-US" sz="2400" dirty="0"/>
              <a:t>周波数が高いほど、</a:t>
            </a:r>
            <a:endParaRPr kumimoji="1" lang="en-US" altLang="ja-JP" sz="2400" dirty="0"/>
          </a:p>
          <a:p>
            <a:r>
              <a:rPr kumimoji="1" lang="ja-JP" altLang="en-US" sz="2400" dirty="0"/>
              <a:t>インピーダンスが小さくなる</a:t>
            </a:r>
            <a:endParaRPr kumimoji="1" lang="en-US" altLang="ja-JP" sz="2400" dirty="0"/>
          </a:p>
          <a:p>
            <a:endParaRPr lang="en-US" altLang="ja-JP" sz="2400" dirty="0"/>
          </a:p>
          <a:p>
            <a:r>
              <a:rPr lang="ja-JP" altLang="en-US" sz="2400" dirty="0"/>
              <a:t>→伝搬しやすい</a:t>
            </a:r>
            <a:endParaRPr lang="en-US" altLang="ja-JP" sz="2400" dirty="0"/>
          </a:p>
        </p:txBody>
      </p:sp>
      <p:sp>
        <p:nvSpPr>
          <p:cNvPr id="12" name="テキスト ボックス 11">
            <a:extLst>
              <a:ext uri="{FF2B5EF4-FFF2-40B4-BE49-F238E27FC236}">
                <a16:creationId xmlns:a16="http://schemas.microsoft.com/office/drawing/2014/main" id="{4B5A4F3F-DD96-4373-8100-A9FFC64DD5AB}"/>
              </a:ext>
            </a:extLst>
          </p:cNvPr>
          <p:cNvSpPr txBox="1"/>
          <p:nvPr/>
        </p:nvSpPr>
        <p:spPr>
          <a:xfrm>
            <a:off x="2271048" y="6157225"/>
            <a:ext cx="7196201" cy="461665"/>
          </a:xfrm>
          <a:prstGeom prst="rect">
            <a:avLst/>
          </a:prstGeom>
          <a:noFill/>
        </p:spPr>
        <p:txBody>
          <a:bodyPr wrap="none" rtlCol="0">
            <a:spAutoFit/>
          </a:bodyPr>
          <a:lstStyle/>
          <a:p>
            <a:r>
              <a:rPr kumimoji="1" lang="en-US" altLang="ja-JP" sz="2400" dirty="0"/>
              <a:t>MCP</a:t>
            </a:r>
            <a:r>
              <a:rPr kumimoji="1" lang="ja-JP" altLang="en-US" sz="2400" dirty="0"/>
              <a:t>の立ち上がり時間　</a:t>
            </a:r>
            <a:r>
              <a:rPr kumimoji="1" lang="en-US" altLang="ja-JP" sz="2400" dirty="0"/>
              <a:t>0.6[ns] </a:t>
            </a:r>
            <a:r>
              <a:rPr kumimoji="1" lang="ja-JP" altLang="en-US" sz="2400" dirty="0"/>
              <a:t>　←とてもはやい</a:t>
            </a:r>
          </a:p>
        </p:txBody>
      </p:sp>
    </p:spTree>
    <p:extLst>
      <p:ext uri="{BB962C8B-B14F-4D97-AF65-F5344CB8AC3E}">
        <p14:creationId xmlns:p14="http://schemas.microsoft.com/office/powerpoint/2010/main" val="122352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EDC32-94DC-4A5D-817A-284B39B21BBD}"/>
              </a:ext>
            </a:extLst>
          </p:cNvPr>
          <p:cNvSpPr>
            <a:spLocks noGrp="1"/>
          </p:cNvSpPr>
          <p:nvPr>
            <p:ph type="title"/>
          </p:nvPr>
        </p:nvSpPr>
        <p:spPr>
          <a:xfrm>
            <a:off x="0" y="18256"/>
            <a:ext cx="10515600" cy="662782"/>
          </a:xfrm>
        </p:spPr>
        <p:txBody>
          <a:bodyPr>
            <a:normAutofit/>
          </a:bodyPr>
          <a:lstStyle/>
          <a:p>
            <a:r>
              <a:rPr lang="en-US" altLang="ja-JP" sz="3200" dirty="0"/>
              <a:t>5</a:t>
            </a:r>
            <a:r>
              <a:rPr kumimoji="1" lang="en-US" altLang="ja-JP" sz="3200" dirty="0"/>
              <a:t>. </a:t>
            </a:r>
            <a:r>
              <a:rPr kumimoji="1" lang="ja-JP" altLang="en-US" sz="3200" dirty="0"/>
              <a:t>クロストークの実測</a:t>
            </a:r>
          </a:p>
        </p:txBody>
      </p:sp>
      <p:sp>
        <p:nvSpPr>
          <p:cNvPr id="3" name="テキスト ボックス 2">
            <a:extLst>
              <a:ext uri="{FF2B5EF4-FFF2-40B4-BE49-F238E27FC236}">
                <a16:creationId xmlns:a16="http://schemas.microsoft.com/office/drawing/2014/main" id="{06A68250-7D09-4169-9E50-01C30A0BEC57}"/>
              </a:ext>
            </a:extLst>
          </p:cNvPr>
          <p:cNvSpPr txBox="1"/>
          <p:nvPr/>
        </p:nvSpPr>
        <p:spPr>
          <a:xfrm>
            <a:off x="221288" y="1164192"/>
            <a:ext cx="2646878" cy="461665"/>
          </a:xfrm>
          <a:prstGeom prst="rect">
            <a:avLst/>
          </a:prstGeom>
          <a:noFill/>
        </p:spPr>
        <p:txBody>
          <a:bodyPr wrap="none" rtlCol="0">
            <a:spAutoFit/>
          </a:bodyPr>
          <a:lstStyle/>
          <a:p>
            <a:r>
              <a:rPr kumimoji="1" lang="ja-JP" altLang="en-US" sz="2400" dirty="0"/>
              <a:t>モジュールで実験</a:t>
            </a:r>
          </a:p>
        </p:txBody>
      </p:sp>
      <p:pic>
        <p:nvPicPr>
          <p:cNvPr id="5" name="図 4">
            <a:extLst>
              <a:ext uri="{FF2B5EF4-FFF2-40B4-BE49-F238E27FC236}">
                <a16:creationId xmlns:a16="http://schemas.microsoft.com/office/drawing/2014/main" id="{52D90DDB-A1B6-4942-9452-31C27AAA4391}"/>
              </a:ext>
            </a:extLst>
          </p:cNvPr>
          <p:cNvPicPr>
            <a:picLocks noChangeAspect="1"/>
          </p:cNvPicPr>
          <p:nvPr/>
        </p:nvPicPr>
        <p:blipFill>
          <a:blip r:embed="rId3"/>
          <a:stretch>
            <a:fillRect/>
          </a:stretch>
        </p:blipFill>
        <p:spPr>
          <a:xfrm>
            <a:off x="8277535" y="1395024"/>
            <a:ext cx="3791499" cy="5054382"/>
          </a:xfrm>
          <a:prstGeom prst="rect">
            <a:avLst/>
          </a:prstGeom>
        </p:spPr>
      </p:pic>
      <p:pic>
        <p:nvPicPr>
          <p:cNvPr id="7" name="図 6">
            <a:extLst>
              <a:ext uri="{FF2B5EF4-FFF2-40B4-BE49-F238E27FC236}">
                <a16:creationId xmlns:a16="http://schemas.microsoft.com/office/drawing/2014/main" id="{248F24EA-26DB-4E08-A911-F1520745A8A8}"/>
              </a:ext>
            </a:extLst>
          </p:cNvPr>
          <p:cNvPicPr>
            <a:picLocks noChangeAspect="1"/>
          </p:cNvPicPr>
          <p:nvPr/>
        </p:nvPicPr>
        <p:blipFill rotWithShape="1">
          <a:blip r:embed="rId4"/>
          <a:srcRect t="12495" r="14001" b="6644"/>
          <a:stretch/>
        </p:blipFill>
        <p:spPr>
          <a:xfrm>
            <a:off x="3663341" y="841260"/>
            <a:ext cx="4239672" cy="2989745"/>
          </a:xfrm>
          <a:prstGeom prst="rect">
            <a:avLst/>
          </a:prstGeom>
        </p:spPr>
      </p:pic>
      <p:pic>
        <p:nvPicPr>
          <p:cNvPr id="10" name="図 9">
            <a:extLst>
              <a:ext uri="{FF2B5EF4-FFF2-40B4-BE49-F238E27FC236}">
                <a16:creationId xmlns:a16="http://schemas.microsoft.com/office/drawing/2014/main" id="{383640C5-B50B-4FC3-B011-5F3E857CDAE0}"/>
              </a:ext>
            </a:extLst>
          </p:cNvPr>
          <p:cNvPicPr>
            <a:picLocks noChangeAspect="1"/>
          </p:cNvPicPr>
          <p:nvPr/>
        </p:nvPicPr>
        <p:blipFill rotWithShape="1">
          <a:blip r:embed="rId5"/>
          <a:srcRect l="968" t="25362" r="-968" b="27522"/>
          <a:stretch/>
        </p:blipFill>
        <p:spPr>
          <a:xfrm>
            <a:off x="1327785" y="4282422"/>
            <a:ext cx="6299027" cy="2225931"/>
          </a:xfrm>
          <a:prstGeom prst="rect">
            <a:avLst/>
          </a:prstGeom>
        </p:spPr>
      </p:pic>
    </p:spTree>
    <p:extLst>
      <p:ext uri="{BB962C8B-B14F-4D97-AF65-F5344CB8AC3E}">
        <p14:creationId xmlns:p14="http://schemas.microsoft.com/office/powerpoint/2010/main" val="178657734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948</Words>
  <Application>Microsoft Office PowerPoint</Application>
  <PresentationFormat>ワイド画面</PresentationFormat>
  <Paragraphs>187</Paragraphs>
  <Slides>14</Slides>
  <Notes>14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HiraKakuPro-W6</vt:lpstr>
      <vt:lpstr>游ゴシック</vt:lpstr>
      <vt:lpstr>游ゴシック Light</vt:lpstr>
      <vt:lpstr>Arial</vt:lpstr>
      <vt:lpstr>Cambria Math</vt:lpstr>
      <vt:lpstr>Office テーマ</vt:lpstr>
      <vt:lpstr>SCRITにおける イオン分析器の分解能の向上</vt:lpstr>
      <vt:lpstr>1. イオン分析器の原理</vt:lpstr>
      <vt:lpstr>1. イオン分析器の原理</vt:lpstr>
      <vt:lpstr>2. 目的と方針</vt:lpstr>
      <vt:lpstr>3. MCPからくるパルスの測定</vt:lpstr>
      <vt:lpstr>4. MCP読み出し基板デザイン</vt:lpstr>
      <vt:lpstr>5. クロストークの実測</vt:lpstr>
      <vt:lpstr>5. クロストークの実測</vt:lpstr>
      <vt:lpstr>5. クロストークの実測</vt:lpstr>
      <vt:lpstr>5. クロストークの実測</vt:lpstr>
      <vt:lpstr>6. 評価と考察</vt:lpstr>
      <vt:lpstr>資料</vt:lpstr>
      <vt:lpstr>資料</vt:lpstr>
      <vt:lpstr>2.目的と方針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3.実験結果</dc:title>
  <dc:creator>YUYA TAKEUCHI</dc:creator>
  <cp:lastModifiedBy>風雅 東條</cp:lastModifiedBy>
  <cp:revision>12</cp:revision>
  <dcterms:created xsi:type="dcterms:W3CDTF">2021-02-02T02:16:26Z</dcterms:created>
  <dcterms:modified xsi:type="dcterms:W3CDTF">2021-02-02T04:24:23Z</dcterms:modified>
</cp:coreProperties>
</file>